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3757" r:id="rId2"/>
    <p:sldId id="3857" r:id="rId3"/>
    <p:sldId id="3861" r:id="rId4"/>
    <p:sldId id="3862" r:id="rId5"/>
    <p:sldId id="3864" r:id="rId6"/>
    <p:sldId id="3865" r:id="rId7"/>
    <p:sldId id="3866" r:id="rId8"/>
    <p:sldId id="3867" r:id="rId9"/>
    <p:sldId id="3668" r:id="rId10"/>
    <p:sldId id="3863" r:id="rId11"/>
    <p:sldId id="3875" r:id="rId12"/>
    <p:sldId id="3850" r:id="rId13"/>
    <p:sldId id="3851" r:id="rId14"/>
    <p:sldId id="3852" r:id="rId15"/>
    <p:sldId id="3853" r:id="rId16"/>
    <p:sldId id="3854" r:id="rId17"/>
    <p:sldId id="3856" r:id="rId18"/>
    <p:sldId id="3855" r:id="rId19"/>
    <p:sldId id="3881" r:id="rId20"/>
    <p:sldId id="3882" r:id="rId21"/>
    <p:sldId id="3876" r:id="rId22"/>
    <p:sldId id="3877" r:id="rId23"/>
    <p:sldId id="3878" r:id="rId24"/>
    <p:sldId id="3879" r:id="rId25"/>
    <p:sldId id="3880" r:id="rId26"/>
    <p:sldId id="3868" r:id="rId27"/>
    <p:sldId id="3871" r:id="rId28"/>
    <p:sldId id="3872" r:id="rId29"/>
    <p:sldId id="3873" r:id="rId30"/>
    <p:sldId id="3874" r:id="rId31"/>
    <p:sldId id="3688" r:id="rId32"/>
    <p:sldId id="3883" r:id="rId3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3CC33"/>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242" autoAdjust="0"/>
  </p:normalViewPr>
  <p:slideViewPr>
    <p:cSldViewPr snapToGrid="0">
      <p:cViewPr>
        <p:scale>
          <a:sx n="60" d="100"/>
          <a:sy n="60" d="100"/>
        </p:scale>
        <p:origin x="1206" y="702"/>
      </p:cViewPr>
      <p:guideLst/>
    </p:cSldViewPr>
  </p:slideViewPr>
  <p:notesTextViewPr>
    <p:cViewPr>
      <p:scale>
        <a:sx n="3" d="2"/>
        <a:sy n="3" d="2"/>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FFF7E-2261-4B83-B382-6238FE277A2E}" type="datetimeFigureOut">
              <a:rPr lang="pt-BR" smtClean="0"/>
              <a:t>21/07/2018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42A9B-B327-43F5-9709-4E887A73940A}" type="slidenum">
              <a:rPr lang="pt-BR" smtClean="0"/>
              <a:t>‹nº›</a:t>
            </a:fld>
            <a:endParaRPr lang="pt-BR"/>
          </a:p>
        </p:txBody>
      </p:sp>
    </p:spTree>
    <p:extLst>
      <p:ext uri="{BB962C8B-B14F-4D97-AF65-F5344CB8AC3E}">
        <p14:creationId xmlns:p14="http://schemas.microsoft.com/office/powerpoint/2010/main" val="1051483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A42A9B-B327-43F5-9709-4E887A73940A}" type="slidenum">
              <a:rPr lang="pt-BR" smtClean="0"/>
              <a:t>1</a:t>
            </a:fld>
            <a:endParaRPr lang="pt-BR"/>
          </a:p>
        </p:txBody>
      </p:sp>
    </p:spTree>
    <p:extLst>
      <p:ext uri="{BB962C8B-B14F-4D97-AF65-F5344CB8AC3E}">
        <p14:creationId xmlns:p14="http://schemas.microsoft.com/office/powerpoint/2010/main" val="1382067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kern="1200" dirty="0">
                <a:solidFill>
                  <a:schemeClr val="tx1"/>
                </a:solidFill>
                <a:effectLst/>
                <a:latin typeface="+mn-lt"/>
                <a:ea typeface="+mn-ea"/>
                <a:cs typeface="+mn-cs"/>
              </a:rPr>
              <a:t>A </a:t>
            </a:r>
            <a:r>
              <a:rPr lang="en-US" sz="1200" b="0" i="0" kern="1200" dirty="0" err="1">
                <a:solidFill>
                  <a:schemeClr val="tx1"/>
                </a:solidFill>
                <a:effectLst/>
                <a:latin typeface="+mn-lt"/>
                <a:ea typeface="+mn-ea"/>
                <a:cs typeface="+mn-cs"/>
              </a:rPr>
              <a:t>urgência</a:t>
            </a:r>
            <a:r>
              <a:rPr lang="en-US" sz="1200" b="0" i="0" kern="1200" dirty="0">
                <a:solidFill>
                  <a:schemeClr val="tx1"/>
                </a:solidFill>
                <a:effectLst/>
                <a:latin typeface="+mn-lt"/>
                <a:ea typeface="+mn-ea"/>
                <a:cs typeface="+mn-cs"/>
              </a:rPr>
              <a:t> das </a:t>
            </a:r>
            <a:r>
              <a:rPr lang="en-US" sz="1200" b="0" i="0" kern="1200" dirty="0" err="1">
                <a:solidFill>
                  <a:schemeClr val="tx1"/>
                </a:solidFill>
                <a:effectLst/>
                <a:latin typeface="+mn-lt"/>
                <a:ea typeface="+mn-ea"/>
                <a:cs typeface="+mn-cs"/>
              </a:rPr>
              <a:t>tarefas</a:t>
            </a:r>
            <a:r>
              <a:rPr lang="en-US" sz="1200" b="0" i="0" kern="1200" dirty="0">
                <a:solidFill>
                  <a:schemeClr val="tx1"/>
                </a:solidFill>
                <a:effectLst/>
                <a:latin typeface="+mn-lt"/>
                <a:ea typeface="+mn-ea"/>
                <a:cs typeface="+mn-cs"/>
              </a:rPr>
              <a:t> é </a:t>
            </a:r>
            <a:r>
              <a:rPr lang="en-US" sz="1200" b="0" i="0" kern="1200" dirty="0" err="1">
                <a:solidFill>
                  <a:schemeClr val="tx1"/>
                </a:solidFill>
                <a:effectLst/>
                <a:latin typeface="+mn-lt"/>
                <a:ea typeface="+mn-ea"/>
                <a:cs typeface="+mn-cs"/>
              </a:rPr>
              <a:t>baseada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prazos</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entrega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Decidir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quais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tarefas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são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importantes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depende</a:t>
            </a:r>
            <a:r>
              <a:rPr lang="en-US" sz="1200" b="0" i="0" kern="1200" dirty="0">
                <a:solidFill>
                  <a:schemeClr val="tx1"/>
                </a:solidFill>
                <a:effectLst/>
                <a:latin typeface="+mn-lt"/>
                <a:ea typeface="+mn-ea"/>
                <a:cs typeface="+mn-cs"/>
              </a:rPr>
              <a:t> das </a:t>
            </a:r>
            <a:r>
              <a:rPr lang="en-US" sz="1200" b="0" i="0" kern="1200" dirty="0" err="1">
                <a:solidFill>
                  <a:schemeClr val="tx1"/>
                </a:solidFill>
                <a:effectLst/>
                <a:latin typeface="+mn-lt"/>
                <a:ea typeface="+mn-ea"/>
                <a:cs typeface="+mn-cs"/>
              </a:rPr>
              <a:t>circunstâncias</a:t>
            </a:r>
            <a:r>
              <a:rPr lang="en-US" sz="1200" b="0" i="0" kern="1200" dirty="0">
                <a:solidFill>
                  <a:schemeClr val="tx1"/>
                </a:solidFill>
                <a:effectLst/>
                <a:latin typeface="+mn-lt"/>
                <a:ea typeface="+mn-ea"/>
                <a:cs typeface="+mn-cs"/>
              </a:rPr>
              <a:t> e dos </a:t>
            </a:r>
            <a:r>
              <a:rPr lang="en-US" sz="1200" b="0" i="0" kern="1200" dirty="0" err="1">
                <a:solidFill>
                  <a:schemeClr val="tx1"/>
                </a:solidFill>
                <a:effectLst/>
                <a:latin typeface="+mn-lt"/>
                <a:ea typeface="+mn-ea"/>
                <a:cs typeface="+mn-cs"/>
              </a:rPr>
              <a:t>pensamentos</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cada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pessoa</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urgência</a:t>
            </a:r>
            <a:r>
              <a:rPr lang="en-US" sz="1200" b="0" i="0" kern="1200" dirty="0">
                <a:solidFill>
                  <a:schemeClr val="tx1"/>
                </a:solidFill>
                <a:effectLst/>
                <a:latin typeface="+mn-lt"/>
                <a:ea typeface="+mn-ea"/>
                <a:cs typeface="+mn-cs"/>
              </a:rPr>
              <a:t> é </a:t>
            </a:r>
            <a:r>
              <a:rPr lang="en-US" sz="1200" b="0" i="0" kern="1200" dirty="0" err="1">
                <a:solidFill>
                  <a:schemeClr val="tx1"/>
                </a:solidFill>
                <a:effectLst/>
                <a:latin typeface="+mn-lt"/>
                <a:ea typeface="+mn-ea"/>
                <a:cs typeface="+mn-cs"/>
              </a:rPr>
              <a:t>determinada</a:t>
            </a:r>
            <a:r>
              <a:rPr lang="en-US" sz="1200" b="0" i="0" kern="1200" dirty="0">
                <a:solidFill>
                  <a:schemeClr val="tx1"/>
                </a:solidFill>
                <a:effectLst/>
                <a:latin typeface="+mn-lt"/>
                <a:ea typeface="+mn-ea"/>
                <a:cs typeface="+mn-cs"/>
              </a:rPr>
              <a:t> por </a:t>
            </a:r>
            <a:r>
              <a:rPr lang="en-US" sz="1200" b="0" i="0" kern="1200" dirty="0" err="1">
                <a:solidFill>
                  <a:schemeClr val="tx1"/>
                </a:solidFill>
                <a:effectLst/>
                <a:latin typeface="+mn-lt"/>
                <a:ea typeface="+mn-ea"/>
                <a:cs typeface="+mn-cs"/>
              </a:rPr>
              <a:t>fatores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externos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enquanto</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importância</a:t>
            </a:r>
            <a:r>
              <a:rPr lang="en-US" sz="1200" b="0" i="0" kern="1200" dirty="0">
                <a:solidFill>
                  <a:schemeClr val="tx1"/>
                </a:solidFill>
                <a:effectLst/>
                <a:latin typeface="+mn-lt"/>
                <a:ea typeface="+mn-ea"/>
                <a:cs typeface="+mn-cs"/>
              </a:rPr>
              <a:t> é </a:t>
            </a:r>
            <a:r>
              <a:rPr lang="en-US" sz="1200" b="0" i="0" kern="1200" dirty="0" err="1">
                <a:solidFill>
                  <a:schemeClr val="tx1"/>
                </a:solidFill>
                <a:effectLst/>
                <a:latin typeface="+mn-lt"/>
                <a:ea typeface="+mn-ea"/>
                <a:cs typeface="+mn-cs"/>
              </a:rPr>
              <a:t>determinada</a:t>
            </a:r>
            <a:r>
              <a:rPr lang="en-US" sz="1200" b="0" i="0" kern="1200" dirty="0">
                <a:solidFill>
                  <a:schemeClr val="tx1"/>
                </a:solidFill>
                <a:effectLst/>
                <a:latin typeface="+mn-lt"/>
                <a:ea typeface="+mn-ea"/>
                <a:cs typeface="+mn-cs"/>
              </a:rPr>
              <a:t> por </a:t>
            </a:r>
            <a:r>
              <a:rPr lang="en-US" sz="1200" b="0" i="0" kern="1200" dirty="0" err="1">
                <a:solidFill>
                  <a:schemeClr val="tx1"/>
                </a:solidFill>
                <a:effectLst/>
                <a:latin typeface="+mn-lt"/>
                <a:ea typeface="+mn-ea"/>
                <a:cs typeface="+mn-cs"/>
              </a:rPr>
              <a:t>seu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exercício</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introspecção</a:t>
            </a:r>
            <a:r>
              <a:rPr lang="en-US" sz="1200" b="0" i="0" kern="1200" dirty="0">
                <a:solidFill>
                  <a:schemeClr val="tx1"/>
                </a:solidFill>
                <a:effectLst/>
                <a:latin typeface="+mn-lt"/>
                <a:ea typeface="+mn-ea"/>
                <a:cs typeface="+mn-cs"/>
              </a:rPr>
              <a:t>. </a:t>
            </a:r>
          </a:p>
          <a:p>
            <a:r>
              <a:rPr lang="en-US" sz="1200" b="0" i="0" kern="1200" dirty="0" err="1">
                <a:solidFill>
                  <a:schemeClr val="tx1"/>
                </a:solidFill>
                <a:effectLst/>
                <a:latin typeface="+mn-lt"/>
                <a:ea typeface="+mn-ea"/>
                <a:cs typeface="+mn-cs"/>
              </a:rPr>
              <a:t>Líderes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são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aqueles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capazes</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reconhecer</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diferença</a:t>
            </a:r>
            <a:r>
              <a:rPr lang="en-US" sz="1200" b="0" i="0" kern="1200" dirty="0">
                <a:solidFill>
                  <a:schemeClr val="tx1"/>
                </a:solidFill>
                <a:effectLst/>
                <a:latin typeface="+mn-lt"/>
                <a:ea typeface="+mn-ea"/>
                <a:cs typeface="+mn-cs"/>
              </a:rPr>
              <a:t> entre o que é </a:t>
            </a:r>
            <a:r>
              <a:rPr lang="en-US" sz="1200" b="0" i="0" kern="1200" dirty="0" err="1">
                <a:solidFill>
                  <a:schemeClr val="tx1"/>
                </a:solidFill>
                <a:effectLst/>
                <a:latin typeface="+mn-lt"/>
                <a:ea typeface="+mn-ea"/>
                <a:cs typeface="+mn-cs"/>
              </a:rPr>
              <a:t>urgente</a:t>
            </a:r>
            <a:r>
              <a:rPr lang="en-US" sz="1200" b="0" i="0" kern="1200" dirty="0">
                <a:solidFill>
                  <a:schemeClr val="tx1"/>
                </a:solidFill>
                <a:effectLst/>
                <a:latin typeface="+mn-lt"/>
                <a:ea typeface="+mn-ea"/>
                <a:cs typeface="+mn-cs"/>
              </a:rPr>
              <a:t> e o que é </a:t>
            </a:r>
            <a:r>
              <a:rPr lang="en-US" sz="1200" b="0" i="0" kern="1200" dirty="0" err="1">
                <a:solidFill>
                  <a:schemeClr val="tx1"/>
                </a:solidFill>
                <a:effectLst/>
                <a:latin typeface="+mn-lt"/>
                <a:ea typeface="+mn-ea"/>
                <a:cs typeface="+mn-cs"/>
              </a:rPr>
              <a:t>importante</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Algumas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tarefas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podem</a:t>
            </a:r>
            <a:r>
              <a:rPr lang="en-US" sz="1200" b="0" i="0" kern="1200" dirty="0">
                <a:solidFill>
                  <a:schemeClr val="tx1"/>
                </a:solidFill>
                <a:effectLst/>
                <a:latin typeface="+mn-lt"/>
                <a:ea typeface="+mn-ea"/>
                <a:cs typeface="+mn-cs"/>
              </a:rPr>
              <a:t> ser </a:t>
            </a:r>
            <a:r>
              <a:rPr lang="en-US" sz="1200" b="0" i="0" kern="1200" dirty="0" err="1">
                <a:solidFill>
                  <a:schemeClr val="tx1"/>
                </a:solidFill>
                <a:effectLst/>
                <a:latin typeface="+mn-lt"/>
                <a:ea typeface="+mn-ea"/>
                <a:cs typeface="+mn-cs"/>
              </a:rPr>
              <a:t>urgentes</a:t>
            </a:r>
            <a:r>
              <a:rPr lang="en-US" sz="1200" b="0" i="0" kern="1200" dirty="0">
                <a:solidFill>
                  <a:schemeClr val="tx1"/>
                </a:solidFill>
                <a:effectLst/>
                <a:latin typeface="+mn-lt"/>
                <a:ea typeface="+mn-ea"/>
                <a:cs typeface="+mn-cs"/>
              </a:rPr>
              <a:t> e </a:t>
            </a:r>
            <a:r>
              <a:rPr lang="en-US" sz="1200" b="0" i="0" kern="1200" dirty="0" err="1">
                <a:solidFill>
                  <a:schemeClr val="tx1"/>
                </a:solidFill>
                <a:effectLst/>
                <a:latin typeface="+mn-lt"/>
                <a:ea typeface="+mn-ea"/>
                <a:cs typeface="+mn-cs"/>
              </a:rPr>
              <a:t>importantes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mesmo</a:t>
            </a:r>
            <a:r>
              <a:rPr lang="en-US" sz="1200" b="0" i="0" kern="1200" dirty="0">
                <a:solidFill>
                  <a:schemeClr val="tx1"/>
                </a:solidFill>
                <a:effectLst/>
                <a:latin typeface="+mn-lt"/>
                <a:ea typeface="+mn-ea"/>
                <a:cs typeface="+mn-cs"/>
              </a:rPr>
              <a:t> tempo. </a:t>
            </a:r>
            <a:r>
              <a:rPr lang="en-US" sz="1200" b="0" i="0" kern="1200" dirty="0" err="1">
                <a:solidFill>
                  <a:schemeClr val="tx1"/>
                </a:solidFill>
                <a:effectLst/>
                <a:latin typeface="+mn-lt"/>
                <a:ea typeface="+mn-ea"/>
                <a:cs typeface="+mn-cs"/>
              </a:rPr>
              <a:t>Lembra</a:t>
            </a:r>
            <a:r>
              <a:rPr lang="en-US" sz="1200" b="0" i="0" kern="1200" dirty="0">
                <a:solidFill>
                  <a:schemeClr val="tx1"/>
                </a:solidFill>
                <a:effectLst/>
                <a:latin typeface="+mn-lt"/>
                <a:ea typeface="+mn-ea"/>
                <a:cs typeface="+mn-cs"/>
              </a:rPr>
              <a:t>-se do </a:t>
            </a:r>
            <a:r>
              <a:rPr lang="en-US" sz="1200" b="0" i="0" kern="1200" dirty="0" err="1">
                <a:solidFill>
                  <a:schemeClr val="tx1"/>
                </a:solidFill>
                <a:effectLst/>
                <a:latin typeface="+mn-lt"/>
                <a:ea typeface="+mn-ea"/>
                <a:cs typeface="+mn-cs"/>
              </a:rPr>
              <a:t>exemplo</a:t>
            </a:r>
            <a:r>
              <a:rPr lang="en-US" sz="1200" b="0" i="0" kern="1200" dirty="0">
                <a:solidFill>
                  <a:schemeClr val="tx1"/>
                </a:solidFill>
                <a:effectLst/>
                <a:latin typeface="+mn-lt"/>
                <a:ea typeface="+mn-ea"/>
                <a:cs typeface="+mn-cs"/>
              </a:rPr>
              <a:t> do </a:t>
            </a:r>
            <a:r>
              <a:rPr lang="en-US" sz="1200" b="0" i="0" kern="1200" dirty="0" err="1">
                <a:solidFill>
                  <a:schemeClr val="tx1"/>
                </a:solidFill>
                <a:effectLst/>
                <a:latin typeface="+mn-lt"/>
                <a:ea typeface="+mn-ea"/>
                <a:cs typeface="+mn-cs"/>
              </a:rPr>
              <a:t>dentista</a:t>
            </a:r>
            <a:r>
              <a:rPr lang="en-US" sz="1200" b="0" i="0" kern="1200" dirty="0">
                <a:solidFill>
                  <a:schemeClr val="tx1"/>
                </a:solidFill>
                <a:effectLst/>
                <a:latin typeface="+mn-lt"/>
                <a:ea typeface="+mn-ea"/>
                <a:cs typeface="+mn-cs"/>
              </a:rPr>
              <a:t>? Se </a:t>
            </a:r>
            <a:r>
              <a:rPr lang="en-US" sz="1200" b="0" i="0" kern="1200" dirty="0" err="1">
                <a:solidFill>
                  <a:schemeClr val="tx1"/>
                </a:solidFill>
                <a:effectLst/>
                <a:latin typeface="+mn-lt"/>
                <a:ea typeface="+mn-ea"/>
                <a:cs typeface="+mn-cs"/>
              </a:rPr>
              <a:t>você</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tivesse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ido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dentista</a:t>
            </a:r>
            <a:r>
              <a:rPr lang="en-US" sz="1200" b="0" i="0" kern="1200" dirty="0">
                <a:solidFill>
                  <a:schemeClr val="tx1"/>
                </a:solidFill>
                <a:effectLst/>
                <a:latin typeface="+mn-lt"/>
                <a:ea typeface="+mn-ea"/>
                <a:cs typeface="+mn-cs"/>
              </a:rPr>
              <a:t> antes que a </a:t>
            </a:r>
            <a:r>
              <a:rPr lang="en-US" sz="1200" b="0" i="0" kern="1200" dirty="0" err="1">
                <a:solidFill>
                  <a:schemeClr val="tx1"/>
                </a:solidFill>
                <a:effectLst/>
                <a:latin typeface="+mn-lt"/>
                <a:ea typeface="+mn-ea"/>
                <a:cs typeface="+mn-cs"/>
              </a:rPr>
              <a:t>cárie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inflamação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causassem</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dor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insuportável</a:t>
            </a:r>
            <a:r>
              <a:rPr lang="en-US" sz="1200" b="0" i="0" kern="1200" dirty="0">
                <a:solidFill>
                  <a:schemeClr val="tx1"/>
                </a:solidFill>
                <a:effectLst/>
                <a:latin typeface="+mn-lt"/>
                <a:ea typeface="+mn-ea"/>
                <a:cs typeface="+mn-cs"/>
              </a:rPr>
              <a:t> e </a:t>
            </a:r>
            <a:r>
              <a:rPr lang="en-US" sz="1200" b="0" i="0" kern="1200" dirty="0" err="1">
                <a:solidFill>
                  <a:schemeClr val="tx1"/>
                </a:solidFill>
                <a:effectLst/>
                <a:latin typeface="+mn-lt"/>
                <a:ea typeface="+mn-ea"/>
                <a:cs typeface="+mn-cs"/>
              </a:rPr>
              <a:t>tornassem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algo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importante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urgente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não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correria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sofrimento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Você</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estaria</a:t>
            </a:r>
            <a:r>
              <a:rPr lang="en-US" sz="1200" b="0" i="0" kern="1200" dirty="0">
                <a:solidFill>
                  <a:schemeClr val="tx1"/>
                </a:solidFill>
                <a:effectLst/>
                <a:latin typeface="+mn-lt"/>
                <a:ea typeface="+mn-ea"/>
                <a:cs typeface="+mn-cs"/>
              </a:rPr>
              <a:t> no </a:t>
            </a:r>
            <a:r>
              <a:rPr lang="en-US" sz="1200" b="0" i="0" kern="1200" dirty="0" err="1">
                <a:solidFill>
                  <a:schemeClr val="tx1"/>
                </a:solidFill>
                <a:effectLst/>
                <a:latin typeface="+mn-lt"/>
                <a:ea typeface="+mn-ea"/>
                <a:cs typeface="+mn-cs"/>
              </a:rPr>
              <a:t>controle</a:t>
            </a:r>
            <a:r>
              <a:rPr lang="en-US" sz="1200" b="0" i="0" kern="1200" dirty="0">
                <a:solidFill>
                  <a:schemeClr val="tx1"/>
                </a:solidFill>
                <a:effectLst/>
                <a:latin typeface="+mn-lt"/>
                <a:ea typeface="+mn-ea"/>
                <a:cs typeface="+mn-cs"/>
              </a:rPr>
              <a:t> da agenda. A </a:t>
            </a:r>
            <a:r>
              <a:rPr lang="en-US" sz="1200" b="0" i="0" kern="1200" dirty="0" err="1">
                <a:solidFill>
                  <a:schemeClr val="tx1"/>
                </a:solidFill>
                <a:effectLst/>
                <a:latin typeface="+mn-lt"/>
                <a:ea typeface="+mn-ea"/>
                <a:cs typeface="+mn-cs"/>
              </a:rPr>
              <a:t>situação</a:t>
            </a:r>
            <a:r>
              <a:rPr lang="en-US" sz="1200" b="0" i="0" kern="1200" dirty="0">
                <a:solidFill>
                  <a:schemeClr val="tx1"/>
                </a:solidFill>
                <a:effectLst/>
                <a:latin typeface="+mn-lt"/>
                <a:ea typeface="+mn-ea"/>
                <a:cs typeface="+mn-cs"/>
              </a:rPr>
              <a:t> se </a:t>
            </a:r>
            <a:r>
              <a:rPr lang="en-US" sz="1200" b="0" i="0" kern="1200" dirty="0" err="1">
                <a:solidFill>
                  <a:schemeClr val="tx1"/>
                </a:solidFill>
                <a:effectLst/>
                <a:latin typeface="+mn-lt"/>
                <a:ea typeface="+mn-ea"/>
                <a:cs typeface="+mn-cs"/>
              </a:rPr>
              <a:t>tornou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urgente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porque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você</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ignorou</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2A9B-B327-43F5-9709-4E887A73940A}"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709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No livro OS 7 HÁBITOS DAS PESSOAS ALTAMENTE EFICAZES, o autor Stephen </a:t>
            </a:r>
            <a:r>
              <a:rPr lang="pt-BR" dirty="0" err="1"/>
              <a:t>Covey</a:t>
            </a:r>
            <a:r>
              <a:rPr lang="pt-BR" dirty="0"/>
              <a:t> publicou uma matriz que ficou mundialmente famosa, e que nos ajuda a compreender as diferenças entre urgente e importante.</a:t>
            </a:r>
          </a:p>
        </p:txBody>
      </p:sp>
      <p:sp>
        <p:nvSpPr>
          <p:cNvPr id="4" name="Espaço Reservado para Número de Slide 3"/>
          <p:cNvSpPr>
            <a:spLocks noGrp="1"/>
          </p:cNvSpPr>
          <p:nvPr>
            <p:ph type="sldNum" sz="quarter" idx="10"/>
          </p:nvPr>
        </p:nvSpPr>
        <p:spPr/>
        <p:txBody>
          <a:bodyPr/>
          <a:lstStyle/>
          <a:p>
            <a:fld id="{0EA42A9B-B327-43F5-9709-4E887A73940A}" type="slidenum">
              <a:rPr lang="pt-BR" smtClean="0"/>
              <a:t>11</a:t>
            </a:fld>
            <a:endParaRPr lang="pt-BR"/>
          </a:p>
        </p:txBody>
      </p:sp>
    </p:spTree>
    <p:extLst>
      <p:ext uri="{BB962C8B-B14F-4D97-AF65-F5344CB8AC3E}">
        <p14:creationId xmlns:p14="http://schemas.microsoft.com/office/powerpoint/2010/main" val="3360465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a:extLst>
              <a:ext uri="{FF2B5EF4-FFF2-40B4-BE49-F238E27FC236}">
                <a16:creationId xmlns:a16="http://schemas.microsoft.com/office/drawing/2014/main" id="{71C041EB-6FC0-4D00-B38E-210A1C285008}"/>
              </a:ext>
            </a:extLst>
          </p:cNvPr>
          <p:cNvSpPr>
            <a:spLocks noGrp="1" noRot="1" noChangeAspect="1" noChangeArrowheads="1" noTextEdit="1"/>
          </p:cNvSpPr>
          <p:nvPr>
            <p:ph type="sldImg"/>
          </p:nvPr>
        </p:nvSpPr>
        <p:spPr>
          <a:ln/>
        </p:spPr>
      </p:sp>
      <p:sp>
        <p:nvSpPr>
          <p:cNvPr id="88067" name="Espaço Reservado para Anotações 2">
            <a:extLst>
              <a:ext uri="{FF2B5EF4-FFF2-40B4-BE49-F238E27FC236}">
                <a16:creationId xmlns:a16="http://schemas.microsoft.com/office/drawing/2014/main" id="{0D1F18B0-64FD-431D-BAF3-88CD08C83B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dirty="0"/>
              <a:t>A matriz tem quatro quadrantes.</a:t>
            </a:r>
          </a:p>
        </p:txBody>
      </p:sp>
      <p:sp>
        <p:nvSpPr>
          <p:cNvPr id="4" name="Espaço Reservado para Cabeçalho 3">
            <a:extLst>
              <a:ext uri="{FF2B5EF4-FFF2-40B4-BE49-F238E27FC236}">
                <a16:creationId xmlns:a16="http://schemas.microsoft.com/office/drawing/2014/main" id="{5A7884DA-949E-4414-BF13-3115E870A066}"/>
              </a:ext>
            </a:extLst>
          </p:cNvPr>
          <p:cNvSpPr>
            <a:spLocks noGrp="1"/>
          </p:cNvSpPr>
          <p:nvPr>
            <p:ph type="hdr" sz="quarter"/>
          </p:nvPr>
        </p:nvSpPr>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t>SOC July8-2002</a:t>
            </a:r>
          </a:p>
        </p:txBody>
      </p:sp>
      <p:sp>
        <p:nvSpPr>
          <p:cNvPr id="5" name="Espaço Reservado para Data 4">
            <a:extLst>
              <a:ext uri="{FF2B5EF4-FFF2-40B4-BE49-F238E27FC236}">
                <a16:creationId xmlns:a16="http://schemas.microsoft.com/office/drawing/2014/main" id="{39BD6134-E1BC-4F32-A6F2-0430296EECA4}"/>
              </a:ext>
            </a:extLst>
          </p:cNvPr>
          <p:cNvSpPr>
            <a:spLocks noGrp="1"/>
          </p:cNvSpPr>
          <p:nvPr>
            <p:ph type="dt" sz="quarter" idx="1"/>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6935BFA7-03B2-4A48-BB81-6D36E1EDFC23}" type="datetime9">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7/21/2018 12:24:47 PM</a:t>
            </a:fld>
            <a:endPar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endParaRPr>
          </a:p>
        </p:txBody>
      </p:sp>
      <p:sp>
        <p:nvSpPr>
          <p:cNvPr id="6" name="Espaço Reservado para Número de Slide 5">
            <a:extLst>
              <a:ext uri="{FF2B5EF4-FFF2-40B4-BE49-F238E27FC236}">
                <a16:creationId xmlns:a16="http://schemas.microsoft.com/office/drawing/2014/main" id="{390B0FA7-9FA0-4B6F-96E5-56066638CE3C}"/>
              </a:ext>
            </a:extLst>
          </p:cNvPr>
          <p:cNvSpPr>
            <a:spLocks noGrp="1"/>
          </p:cNvSpPr>
          <p:nvPr>
            <p:ph type="sldNum" sz="quarter" idx="5"/>
          </p:nvPr>
        </p:nvSpPr>
        <p:spPr/>
        <p:txBody>
          <a:bodyPr/>
          <a:lstStyle>
            <a:lvl1pPr defTabSz="912813">
              <a:defRPr sz="3200" b="1" i="1">
                <a:solidFill>
                  <a:schemeClr val="bg1"/>
                </a:solidFill>
                <a:latin typeface="Times New Roman" panose="02020603050405020304" pitchFamily="18" charset="0"/>
              </a:defRPr>
            </a:lvl1pPr>
            <a:lvl2pPr marL="742950" indent="-285750" defTabSz="912813">
              <a:defRPr sz="3200" b="1" i="1">
                <a:solidFill>
                  <a:schemeClr val="bg1"/>
                </a:solidFill>
                <a:latin typeface="Times New Roman" panose="02020603050405020304" pitchFamily="18" charset="0"/>
              </a:defRPr>
            </a:lvl2pPr>
            <a:lvl3pPr marL="1143000" indent="-228600" defTabSz="912813">
              <a:defRPr sz="3200" b="1" i="1">
                <a:solidFill>
                  <a:schemeClr val="bg1"/>
                </a:solidFill>
                <a:latin typeface="Times New Roman" panose="02020603050405020304" pitchFamily="18" charset="0"/>
              </a:defRPr>
            </a:lvl3pPr>
            <a:lvl4pPr marL="1600200" indent="-228600" defTabSz="912813">
              <a:defRPr sz="3200" b="1" i="1">
                <a:solidFill>
                  <a:schemeClr val="bg1"/>
                </a:solidFill>
                <a:latin typeface="Times New Roman" panose="02020603050405020304" pitchFamily="18" charset="0"/>
              </a:defRPr>
            </a:lvl4pPr>
            <a:lvl5pPr marL="2057400" indent="-228600" defTabSz="912813">
              <a:defRPr sz="3200" b="1" i="1">
                <a:solidFill>
                  <a:schemeClr val="bg1"/>
                </a:solidFill>
                <a:latin typeface="Times New Roman" panose="02020603050405020304" pitchFamily="18" charset="0"/>
              </a:defRPr>
            </a:lvl5pPr>
            <a:lvl6pPr marL="2514600" indent="-228600" defTabSz="912813" eaLnBrk="0" fontAlgn="base" hangingPunct="0">
              <a:spcBef>
                <a:spcPct val="0"/>
              </a:spcBef>
              <a:spcAft>
                <a:spcPct val="0"/>
              </a:spcAft>
              <a:defRPr sz="3200" b="1" i="1">
                <a:solidFill>
                  <a:schemeClr val="bg1"/>
                </a:solidFill>
                <a:latin typeface="Times New Roman" panose="02020603050405020304" pitchFamily="18" charset="0"/>
              </a:defRPr>
            </a:lvl6pPr>
            <a:lvl7pPr marL="2971800" indent="-228600" defTabSz="912813" eaLnBrk="0" fontAlgn="base" hangingPunct="0">
              <a:spcBef>
                <a:spcPct val="0"/>
              </a:spcBef>
              <a:spcAft>
                <a:spcPct val="0"/>
              </a:spcAft>
              <a:defRPr sz="3200" b="1" i="1">
                <a:solidFill>
                  <a:schemeClr val="bg1"/>
                </a:solidFill>
                <a:latin typeface="Times New Roman" panose="02020603050405020304" pitchFamily="18" charset="0"/>
              </a:defRPr>
            </a:lvl7pPr>
            <a:lvl8pPr marL="3429000" indent="-228600" defTabSz="912813" eaLnBrk="0" fontAlgn="base" hangingPunct="0">
              <a:spcBef>
                <a:spcPct val="0"/>
              </a:spcBef>
              <a:spcAft>
                <a:spcPct val="0"/>
              </a:spcAft>
              <a:defRPr sz="3200" b="1" i="1">
                <a:solidFill>
                  <a:schemeClr val="bg1"/>
                </a:solidFill>
                <a:latin typeface="Times New Roman" panose="02020603050405020304" pitchFamily="18" charset="0"/>
              </a:defRPr>
            </a:lvl8pPr>
            <a:lvl9pPr marL="3886200" indent="-228600" defTabSz="912813" eaLnBrk="0" fontAlgn="base" hangingPunct="0">
              <a:spcBef>
                <a:spcPct val="0"/>
              </a:spcBef>
              <a:spcAft>
                <a:spcPct val="0"/>
              </a:spcAft>
              <a:defRPr sz="3200" b="1" i="1">
                <a:solidFill>
                  <a:schemeClr val="bg1"/>
                </a:solidFill>
                <a:latin typeface="Times New Roman" panose="02020603050405020304" pitchFamily="18"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F9CFA807-21D2-4941-911E-D64C26E2EDFF}" type="slidenum">
              <a:rPr kumimoji="0" lang="en-US" altLang="pt-BR" sz="1200" b="1"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12</a:t>
            </a:fld>
            <a:endParaRPr kumimoji="0" lang="en-US" altLang="pt-BR" sz="12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3972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a:extLst>
              <a:ext uri="{FF2B5EF4-FFF2-40B4-BE49-F238E27FC236}">
                <a16:creationId xmlns:a16="http://schemas.microsoft.com/office/drawing/2014/main" id="{71C041EB-6FC0-4D00-B38E-210A1C285008}"/>
              </a:ext>
            </a:extLst>
          </p:cNvPr>
          <p:cNvSpPr>
            <a:spLocks noGrp="1" noRot="1" noChangeAspect="1" noChangeArrowheads="1" noTextEdit="1"/>
          </p:cNvSpPr>
          <p:nvPr>
            <p:ph type="sldImg"/>
          </p:nvPr>
        </p:nvSpPr>
        <p:spPr>
          <a:ln/>
        </p:spPr>
      </p:sp>
      <p:sp>
        <p:nvSpPr>
          <p:cNvPr id="88067" name="Espaço Reservado para Anotações 2">
            <a:extLst>
              <a:ext uri="{FF2B5EF4-FFF2-40B4-BE49-F238E27FC236}">
                <a16:creationId xmlns:a16="http://schemas.microsoft.com/office/drawing/2014/main" id="{0D1F18B0-64FD-431D-BAF3-88CD08C83B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dirty="0"/>
              <a:t>Vamos examiná-los em detalhes.</a:t>
            </a:r>
          </a:p>
        </p:txBody>
      </p:sp>
      <p:sp>
        <p:nvSpPr>
          <p:cNvPr id="4" name="Espaço Reservado para Cabeçalho 3">
            <a:extLst>
              <a:ext uri="{FF2B5EF4-FFF2-40B4-BE49-F238E27FC236}">
                <a16:creationId xmlns:a16="http://schemas.microsoft.com/office/drawing/2014/main" id="{5A7884DA-949E-4414-BF13-3115E870A066}"/>
              </a:ext>
            </a:extLst>
          </p:cNvPr>
          <p:cNvSpPr>
            <a:spLocks noGrp="1"/>
          </p:cNvSpPr>
          <p:nvPr>
            <p:ph type="hdr" sz="quarter"/>
          </p:nvPr>
        </p:nvSpPr>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t>SOC July8-2002</a:t>
            </a:r>
          </a:p>
        </p:txBody>
      </p:sp>
      <p:sp>
        <p:nvSpPr>
          <p:cNvPr id="5" name="Espaço Reservado para Data 4">
            <a:extLst>
              <a:ext uri="{FF2B5EF4-FFF2-40B4-BE49-F238E27FC236}">
                <a16:creationId xmlns:a16="http://schemas.microsoft.com/office/drawing/2014/main" id="{39BD6134-E1BC-4F32-A6F2-0430296EECA4}"/>
              </a:ext>
            </a:extLst>
          </p:cNvPr>
          <p:cNvSpPr>
            <a:spLocks noGrp="1"/>
          </p:cNvSpPr>
          <p:nvPr>
            <p:ph type="dt" sz="quarter" idx="1"/>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6935BFA7-03B2-4A48-BB81-6D36E1EDFC23}" type="datetime9">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7/21/2018 12:24:47 PM</a:t>
            </a:fld>
            <a:endPar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endParaRPr>
          </a:p>
        </p:txBody>
      </p:sp>
      <p:sp>
        <p:nvSpPr>
          <p:cNvPr id="6" name="Espaço Reservado para Número de Slide 5">
            <a:extLst>
              <a:ext uri="{FF2B5EF4-FFF2-40B4-BE49-F238E27FC236}">
                <a16:creationId xmlns:a16="http://schemas.microsoft.com/office/drawing/2014/main" id="{390B0FA7-9FA0-4B6F-96E5-56066638CE3C}"/>
              </a:ext>
            </a:extLst>
          </p:cNvPr>
          <p:cNvSpPr>
            <a:spLocks noGrp="1"/>
          </p:cNvSpPr>
          <p:nvPr>
            <p:ph type="sldNum" sz="quarter" idx="5"/>
          </p:nvPr>
        </p:nvSpPr>
        <p:spPr/>
        <p:txBody>
          <a:bodyPr/>
          <a:lstStyle>
            <a:lvl1pPr defTabSz="912813">
              <a:defRPr sz="3200" b="1" i="1">
                <a:solidFill>
                  <a:schemeClr val="bg1"/>
                </a:solidFill>
                <a:latin typeface="Times New Roman" panose="02020603050405020304" pitchFamily="18" charset="0"/>
              </a:defRPr>
            </a:lvl1pPr>
            <a:lvl2pPr marL="742950" indent="-285750" defTabSz="912813">
              <a:defRPr sz="3200" b="1" i="1">
                <a:solidFill>
                  <a:schemeClr val="bg1"/>
                </a:solidFill>
                <a:latin typeface="Times New Roman" panose="02020603050405020304" pitchFamily="18" charset="0"/>
              </a:defRPr>
            </a:lvl2pPr>
            <a:lvl3pPr marL="1143000" indent="-228600" defTabSz="912813">
              <a:defRPr sz="3200" b="1" i="1">
                <a:solidFill>
                  <a:schemeClr val="bg1"/>
                </a:solidFill>
                <a:latin typeface="Times New Roman" panose="02020603050405020304" pitchFamily="18" charset="0"/>
              </a:defRPr>
            </a:lvl3pPr>
            <a:lvl4pPr marL="1600200" indent="-228600" defTabSz="912813">
              <a:defRPr sz="3200" b="1" i="1">
                <a:solidFill>
                  <a:schemeClr val="bg1"/>
                </a:solidFill>
                <a:latin typeface="Times New Roman" panose="02020603050405020304" pitchFamily="18" charset="0"/>
              </a:defRPr>
            </a:lvl4pPr>
            <a:lvl5pPr marL="2057400" indent="-228600" defTabSz="912813">
              <a:defRPr sz="3200" b="1" i="1">
                <a:solidFill>
                  <a:schemeClr val="bg1"/>
                </a:solidFill>
                <a:latin typeface="Times New Roman" panose="02020603050405020304" pitchFamily="18" charset="0"/>
              </a:defRPr>
            </a:lvl5pPr>
            <a:lvl6pPr marL="2514600" indent="-228600" defTabSz="912813" eaLnBrk="0" fontAlgn="base" hangingPunct="0">
              <a:spcBef>
                <a:spcPct val="0"/>
              </a:spcBef>
              <a:spcAft>
                <a:spcPct val="0"/>
              </a:spcAft>
              <a:defRPr sz="3200" b="1" i="1">
                <a:solidFill>
                  <a:schemeClr val="bg1"/>
                </a:solidFill>
                <a:latin typeface="Times New Roman" panose="02020603050405020304" pitchFamily="18" charset="0"/>
              </a:defRPr>
            </a:lvl6pPr>
            <a:lvl7pPr marL="2971800" indent="-228600" defTabSz="912813" eaLnBrk="0" fontAlgn="base" hangingPunct="0">
              <a:spcBef>
                <a:spcPct val="0"/>
              </a:spcBef>
              <a:spcAft>
                <a:spcPct val="0"/>
              </a:spcAft>
              <a:defRPr sz="3200" b="1" i="1">
                <a:solidFill>
                  <a:schemeClr val="bg1"/>
                </a:solidFill>
                <a:latin typeface="Times New Roman" panose="02020603050405020304" pitchFamily="18" charset="0"/>
              </a:defRPr>
            </a:lvl7pPr>
            <a:lvl8pPr marL="3429000" indent="-228600" defTabSz="912813" eaLnBrk="0" fontAlgn="base" hangingPunct="0">
              <a:spcBef>
                <a:spcPct val="0"/>
              </a:spcBef>
              <a:spcAft>
                <a:spcPct val="0"/>
              </a:spcAft>
              <a:defRPr sz="3200" b="1" i="1">
                <a:solidFill>
                  <a:schemeClr val="bg1"/>
                </a:solidFill>
                <a:latin typeface="Times New Roman" panose="02020603050405020304" pitchFamily="18" charset="0"/>
              </a:defRPr>
            </a:lvl8pPr>
            <a:lvl9pPr marL="3886200" indent="-228600" defTabSz="912813" eaLnBrk="0" fontAlgn="base" hangingPunct="0">
              <a:spcBef>
                <a:spcPct val="0"/>
              </a:spcBef>
              <a:spcAft>
                <a:spcPct val="0"/>
              </a:spcAft>
              <a:defRPr sz="3200" b="1" i="1">
                <a:solidFill>
                  <a:schemeClr val="bg1"/>
                </a:solidFill>
                <a:latin typeface="Times New Roman" panose="02020603050405020304" pitchFamily="18"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F9CFA807-21D2-4941-911E-D64C26E2EDFF}" type="slidenum">
              <a:rPr kumimoji="0" lang="en-US" altLang="pt-BR" sz="1200" b="1"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13</a:t>
            </a:fld>
            <a:endParaRPr kumimoji="0" lang="en-US" altLang="pt-BR" sz="12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9186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a:extLst>
              <a:ext uri="{FF2B5EF4-FFF2-40B4-BE49-F238E27FC236}">
                <a16:creationId xmlns:a16="http://schemas.microsoft.com/office/drawing/2014/main" id="{71C041EB-6FC0-4D00-B38E-210A1C285008}"/>
              </a:ext>
            </a:extLst>
          </p:cNvPr>
          <p:cNvSpPr>
            <a:spLocks noGrp="1" noRot="1" noChangeAspect="1" noChangeArrowheads="1" noTextEdit="1"/>
          </p:cNvSpPr>
          <p:nvPr>
            <p:ph type="sldImg"/>
          </p:nvPr>
        </p:nvSpPr>
        <p:spPr>
          <a:ln/>
        </p:spPr>
      </p:sp>
      <p:sp>
        <p:nvSpPr>
          <p:cNvPr id="88067" name="Espaço Reservado para Anotações 2">
            <a:extLst>
              <a:ext uri="{FF2B5EF4-FFF2-40B4-BE49-F238E27FC236}">
                <a16:creationId xmlns:a16="http://schemas.microsoft.com/office/drawing/2014/main" id="{0D1F18B0-64FD-431D-BAF3-88CD08C83B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Open Sans"/>
              </a:rPr>
              <a:t>O primeiro quadrante representa as coisas que são urgentes e importantes. É aqui que gerenciamos, produzimos, aplicamos nossa experiência e capacidade de julgamento para responder aos desafios. Muitas tarefas se tornam urgentes por causa da procrastinação, ou porque não nos aplicamos o suficiente na prevenção e planejamento.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Open Sans"/>
              </a:rPr>
              <a:t>As coisas que são importantes e urgentes são as que provocam crises. São as que têm que ser resolvidas imediatamente e o melhor seria que você nunca deixasse nada chegar nessa situação. Tente evitar ao máximo que as coisas se tornem importantes e urgentes ao mesmo tempo. Quando isso acontece, tem que chamar os bombeiros…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Open Sans"/>
              </a:rPr>
              <a:t>Aqui estão as atividades que ajudam atingir seus objetivos pessoais e profissionais. Dedique tempo a elas!</a:t>
            </a:r>
            <a:endParaRPr lang="pt-BR" altLang="pt-BR" dirty="0"/>
          </a:p>
        </p:txBody>
      </p:sp>
      <p:sp>
        <p:nvSpPr>
          <p:cNvPr id="4" name="Espaço Reservado para Cabeçalho 3">
            <a:extLst>
              <a:ext uri="{FF2B5EF4-FFF2-40B4-BE49-F238E27FC236}">
                <a16:creationId xmlns:a16="http://schemas.microsoft.com/office/drawing/2014/main" id="{5A7884DA-949E-4414-BF13-3115E870A066}"/>
              </a:ext>
            </a:extLst>
          </p:cNvPr>
          <p:cNvSpPr>
            <a:spLocks noGrp="1"/>
          </p:cNvSpPr>
          <p:nvPr>
            <p:ph type="hdr" sz="quarter"/>
          </p:nvPr>
        </p:nvSpPr>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t>SOC July8-2002</a:t>
            </a:r>
          </a:p>
        </p:txBody>
      </p:sp>
      <p:sp>
        <p:nvSpPr>
          <p:cNvPr id="5" name="Espaço Reservado para Data 4">
            <a:extLst>
              <a:ext uri="{FF2B5EF4-FFF2-40B4-BE49-F238E27FC236}">
                <a16:creationId xmlns:a16="http://schemas.microsoft.com/office/drawing/2014/main" id="{39BD6134-E1BC-4F32-A6F2-0430296EECA4}"/>
              </a:ext>
            </a:extLst>
          </p:cNvPr>
          <p:cNvSpPr>
            <a:spLocks noGrp="1"/>
          </p:cNvSpPr>
          <p:nvPr>
            <p:ph type="dt" sz="quarter" idx="1"/>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6935BFA7-03B2-4A48-BB81-6D36E1EDFC23}" type="datetime9">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7/21/2018 12:24:47 PM</a:t>
            </a:fld>
            <a:endPar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endParaRPr>
          </a:p>
        </p:txBody>
      </p:sp>
      <p:sp>
        <p:nvSpPr>
          <p:cNvPr id="6" name="Espaço Reservado para Número de Slide 5">
            <a:extLst>
              <a:ext uri="{FF2B5EF4-FFF2-40B4-BE49-F238E27FC236}">
                <a16:creationId xmlns:a16="http://schemas.microsoft.com/office/drawing/2014/main" id="{390B0FA7-9FA0-4B6F-96E5-56066638CE3C}"/>
              </a:ext>
            </a:extLst>
          </p:cNvPr>
          <p:cNvSpPr>
            <a:spLocks noGrp="1"/>
          </p:cNvSpPr>
          <p:nvPr>
            <p:ph type="sldNum" sz="quarter" idx="5"/>
          </p:nvPr>
        </p:nvSpPr>
        <p:spPr/>
        <p:txBody>
          <a:bodyPr/>
          <a:lstStyle>
            <a:lvl1pPr defTabSz="912813">
              <a:defRPr sz="3200" b="1" i="1">
                <a:solidFill>
                  <a:schemeClr val="bg1"/>
                </a:solidFill>
                <a:latin typeface="Times New Roman" panose="02020603050405020304" pitchFamily="18" charset="0"/>
              </a:defRPr>
            </a:lvl1pPr>
            <a:lvl2pPr marL="742950" indent="-285750" defTabSz="912813">
              <a:defRPr sz="3200" b="1" i="1">
                <a:solidFill>
                  <a:schemeClr val="bg1"/>
                </a:solidFill>
                <a:latin typeface="Times New Roman" panose="02020603050405020304" pitchFamily="18" charset="0"/>
              </a:defRPr>
            </a:lvl2pPr>
            <a:lvl3pPr marL="1143000" indent="-228600" defTabSz="912813">
              <a:defRPr sz="3200" b="1" i="1">
                <a:solidFill>
                  <a:schemeClr val="bg1"/>
                </a:solidFill>
                <a:latin typeface="Times New Roman" panose="02020603050405020304" pitchFamily="18" charset="0"/>
              </a:defRPr>
            </a:lvl3pPr>
            <a:lvl4pPr marL="1600200" indent="-228600" defTabSz="912813">
              <a:defRPr sz="3200" b="1" i="1">
                <a:solidFill>
                  <a:schemeClr val="bg1"/>
                </a:solidFill>
                <a:latin typeface="Times New Roman" panose="02020603050405020304" pitchFamily="18" charset="0"/>
              </a:defRPr>
            </a:lvl4pPr>
            <a:lvl5pPr marL="2057400" indent="-228600" defTabSz="912813">
              <a:defRPr sz="3200" b="1" i="1">
                <a:solidFill>
                  <a:schemeClr val="bg1"/>
                </a:solidFill>
                <a:latin typeface="Times New Roman" panose="02020603050405020304" pitchFamily="18" charset="0"/>
              </a:defRPr>
            </a:lvl5pPr>
            <a:lvl6pPr marL="2514600" indent="-228600" defTabSz="912813" eaLnBrk="0" fontAlgn="base" hangingPunct="0">
              <a:spcBef>
                <a:spcPct val="0"/>
              </a:spcBef>
              <a:spcAft>
                <a:spcPct val="0"/>
              </a:spcAft>
              <a:defRPr sz="3200" b="1" i="1">
                <a:solidFill>
                  <a:schemeClr val="bg1"/>
                </a:solidFill>
                <a:latin typeface="Times New Roman" panose="02020603050405020304" pitchFamily="18" charset="0"/>
              </a:defRPr>
            </a:lvl6pPr>
            <a:lvl7pPr marL="2971800" indent="-228600" defTabSz="912813" eaLnBrk="0" fontAlgn="base" hangingPunct="0">
              <a:spcBef>
                <a:spcPct val="0"/>
              </a:spcBef>
              <a:spcAft>
                <a:spcPct val="0"/>
              </a:spcAft>
              <a:defRPr sz="3200" b="1" i="1">
                <a:solidFill>
                  <a:schemeClr val="bg1"/>
                </a:solidFill>
                <a:latin typeface="Times New Roman" panose="02020603050405020304" pitchFamily="18" charset="0"/>
              </a:defRPr>
            </a:lvl7pPr>
            <a:lvl8pPr marL="3429000" indent="-228600" defTabSz="912813" eaLnBrk="0" fontAlgn="base" hangingPunct="0">
              <a:spcBef>
                <a:spcPct val="0"/>
              </a:spcBef>
              <a:spcAft>
                <a:spcPct val="0"/>
              </a:spcAft>
              <a:defRPr sz="3200" b="1" i="1">
                <a:solidFill>
                  <a:schemeClr val="bg1"/>
                </a:solidFill>
                <a:latin typeface="Times New Roman" panose="02020603050405020304" pitchFamily="18" charset="0"/>
              </a:defRPr>
            </a:lvl8pPr>
            <a:lvl9pPr marL="3886200" indent="-228600" defTabSz="912813" eaLnBrk="0" fontAlgn="base" hangingPunct="0">
              <a:spcBef>
                <a:spcPct val="0"/>
              </a:spcBef>
              <a:spcAft>
                <a:spcPct val="0"/>
              </a:spcAft>
              <a:defRPr sz="3200" b="1" i="1">
                <a:solidFill>
                  <a:schemeClr val="bg1"/>
                </a:solidFill>
                <a:latin typeface="Times New Roman" panose="02020603050405020304" pitchFamily="18"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F9CFA807-21D2-4941-911E-D64C26E2EDFF}" type="slidenum">
              <a:rPr kumimoji="0" lang="en-US" altLang="pt-BR" sz="1200" b="1"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14</a:t>
            </a:fld>
            <a:endParaRPr kumimoji="0" lang="en-US" altLang="pt-BR" sz="12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3152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a:extLst>
              <a:ext uri="{FF2B5EF4-FFF2-40B4-BE49-F238E27FC236}">
                <a16:creationId xmlns:a16="http://schemas.microsoft.com/office/drawing/2014/main" id="{71C041EB-6FC0-4D00-B38E-210A1C285008}"/>
              </a:ext>
            </a:extLst>
          </p:cNvPr>
          <p:cNvSpPr>
            <a:spLocks noGrp="1" noRot="1" noChangeAspect="1" noChangeArrowheads="1" noTextEdit="1"/>
          </p:cNvSpPr>
          <p:nvPr>
            <p:ph type="sldImg"/>
          </p:nvPr>
        </p:nvSpPr>
        <p:spPr>
          <a:ln/>
        </p:spPr>
      </p:sp>
      <p:sp>
        <p:nvSpPr>
          <p:cNvPr id="88067" name="Espaço Reservado para Anotações 2">
            <a:extLst>
              <a:ext uri="{FF2B5EF4-FFF2-40B4-BE49-F238E27FC236}">
                <a16:creationId xmlns:a16="http://schemas.microsoft.com/office/drawing/2014/main" id="{0D1F18B0-64FD-431D-BAF3-88CD08C83B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Open Sans"/>
              </a:rPr>
              <a:t>O segundo quadrante inclui as coisas que são importantes, mas não são urgentes. É o quadrante da qualidade. É onde fazemos nosso planejamento de longo prazo, antecipamos e prevenimos problemas, nos empenhamos na busca de conhecimento e desenvolvimento de habilidades. Ignorar esse quadrante é jogar as tarefas par o quadrante um, criando stress e crises.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Open Sans"/>
              </a:rPr>
              <a:t>Se você deixar para trás coisas importantes que não são urgentes, elas vão se tornar urgentes a qualquer momento. E aí você cai na situação do importante que é urgente. Crise. E tem que chamar os bombeiros.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Open Sans"/>
              </a:rPr>
              <a:t>Existem dois tipos de atividades urgentes e importantes, aquelas que você não consegue antever e aquelas que você deixou para a última hora. Dá para evitar as da última hora com um pouco de planejamento e evitando a procrastinação.</a:t>
            </a:r>
            <a:endParaRPr lang="en-US" altLang="pt-BR" sz="1200" b="1" dirty="0"/>
          </a:p>
          <a:p>
            <a:endParaRPr lang="pt-BR" altLang="pt-BR" dirty="0"/>
          </a:p>
        </p:txBody>
      </p:sp>
      <p:sp>
        <p:nvSpPr>
          <p:cNvPr id="4" name="Espaço Reservado para Cabeçalho 3">
            <a:extLst>
              <a:ext uri="{FF2B5EF4-FFF2-40B4-BE49-F238E27FC236}">
                <a16:creationId xmlns:a16="http://schemas.microsoft.com/office/drawing/2014/main" id="{5A7884DA-949E-4414-BF13-3115E870A066}"/>
              </a:ext>
            </a:extLst>
          </p:cNvPr>
          <p:cNvSpPr>
            <a:spLocks noGrp="1"/>
          </p:cNvSpPr>
          <p:nvPr>
            <p:ph type="hdr" sz="quarter"/>
          </p:nvPr>
        </p:nvSpPr>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t>SOC July8-2002</a:t>
            </a:r>
          </a:p>
        </p:txBody>
      </p:sp>
      <p:sp>
        <p:nvSpPr>
          <p:cNvPr id="5" name="Espaço Reservado para Data 4">
            <a:extLst>
              <a:ext uri="{FF2B5EF4-FFF2-40B4-BE49-F238E27FC236}">
                <a16:creationId xmlns:a16="http://schemas.microsoft.com/office/drawing/2014/main" id="{39BD6134-E1BC-4F32-A6F2-0430296EECA4}"/>
              </a:ext>
            </a:extLst>
          </p:cNvPr>
          <p:cNvSpPr>
            <a:spLocks noGrp="1"/>
          </p:cNvSpPr>
          <p:nvPr>
            <p:ph type="dt" sz="quarter" idx="1"/>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6935BFA7-03B2-4A48-BB81-6D36E1EDFC23}" type="datetime9">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7/21/2018 12:24:47 PM</a:t>
            </a:fld>
            <a:endPar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endParaRPr>
          </a:p>
        </p:txBody>
      </p:sp>
      <p:sp>
        <p:nvSpPr>
          <p:cNvPr id="6" name="Espaço Reservado para Número de Slide 5">
            <a:extLst>
              <a:ext uri="{FF2B5EF4-FFF2-40B4-BE49-F238E27FC236}">
                <a16:creationId xmlns:a16="http://schemas.microsoft.com/office/drawing/2014/main" id="{390B0FA7-9FA0-4B6F-96E5-56066638CE3C}"/>
              </a:ext>
            </a:extLst>
          </p:cNvPr>
          <p:cNvSpPr>
            <a:spLocks noGrp="1"/>
          </p:cNvSpPr>
          <p:nvPr>
            <p:ph type="sldNum" sz="quarter" idx="5"/>
          </p:nvPr>
        </p:nvSpPr>
        <p:spPr/>
        <p:txBody>
          <a:bodyPr/>
          <a:lstStyle>
            <a:lvl1pPr defTabSz="912813">
              <a:defRPr sz="3200" b="1" i="1">
                <a:solidFill>
                  <a:schemeClr val="bg1"/>
                </a:solidFill>
                <a:latin typeface="Times New Roman" panose="02020603050405020304" pitchFamily="18" charset="0"/>
              </a:defRPr>
            </a:lvl1pPr>
            <a:lvl2pPr marL="742950" indent="-285750" defTabSz="912813">
              <a:defRPr sz="3200" b="1" i="1">
                <a:solidFill>
                  <a:schemeClr val="bg1"/>
                </a:solidFill>
                <a:latin typeface="Times New Roman" panose="02020603050405020304" pitchFamily="18" charset="0"/>
              </a:defRPr>
            </a:lvl2pPr>
            <a:lvl3pPr marL="1143000" indent="-228600" defTabSz="912813">
              <a:defRPr sz="3200" b="1" i="1">
                <a:solidFill>
                  <a:schemeClr val="bg1"/>
                </a:solidFill>
                <a:latin typeface="Times New Roman" panose="02020603050405020304" pitchFamily="18" charset="0"/>
              </a:defRPr>
            </a:lvl3pPr>
            <a:lvl4pPr marL="1600200" indent="-228600" defTabSz="912813">
              <a:defRPr sz="3200" b="1" i="1">
                <a:solidFill>
                  <a:schemeClr val="bg1"/>
                </a:solidFill>
                <a:latin typeface="Times New Roman" panose="02020603050405020304" pitchFamily="18" charset="0"/>
              </a:defRPr>
            </a:lvl4pPr>
            <a:lvl5pPr marL="2057400" indent="-228600" defTabSz="912813">
              <a:defRPr sz="3200" b="1" i="1">
                <a:solidFill>
                  <a:schemeClr val="bg1"/>
                </a:solidFill>
                <a:latin typeface="Times New Roman" panose="02020603050405020304" pitchFamily="18" charset="0"/>
              </a:defRPr>
            </a:lvl5pPr>
            <a:lvl6pPr marL="2514600" indent="-228600" defTabSz="912813" eaLnBrk="0" fontAlgn="base" hangingPunct="0">
              <a:spcBef>
                <a:spcPct val="0"/>
              </a:spcBef>
              <a:spcAft>
                <a:spcPct val="0"/>
              </a:spcAft>
              <a:defRPr sz="3200" b="1" i="1">
                <a:solidFill>
                  <a:schemeClr val="bg1"/>
                </a:solidFill>
                <a:latin typeface="Times New Roman" panose="02020603050405020304" pitchFamily="18" charset="0"/>
              </a:defRPr>
            </a:lvl6pPr>
            <a:lvl7pPr marL="2971800" indent="-228600" defTabSz="912813" eaLnBrk="0" fontAlgn="base" hangingPunct="0">
              <a:spcBef>
                <a:spcPct val="0"/>
              </a:spcBef>
              <a:spcAft>
                <a:spcPct val="0"/>
              </a:spcAft>
              <a:defRPr sz="3200" b="1" i="1">
                <a:solidFill>
                  <a:schemeClr val="bg1"/>
                </a:solidFill>
                <a:latin typeface="Times New Roman" panose="02020603050405020304" pitchFamily="18" charset="0"/>
              </a:defRPr>
            </a:lvl7pPr>
            <a:lvl8pPr marL="3429000" indent="-228600" defTabSz="912813" eaLnBrk="0" fontAlgn="base" hangingPunct="0">
              <a:spcBef>
                <a:spcPct val="0"/>
              </a:spcBef>
              <a:spcAft>
                <a:spcPct val="0"/>
              </a:spcAft>
              <a:defRPr sz="3200" b="1" i="1">
                <a:solidFill>
                  <a:schemeClr val="bg1"/>
                </a:solidFill>
                <a:latin typeface="Times New Roman" panose="02020603050405020304" pitchFamily="18" charset="0"/>
              </a:defRPr>
            </a:lvl8pPr>
            <a:lvl9pPr marL="3886200" indent="-228600" defTabSz="912813" eaLnBrk="0" fontAlgn="base" hangingPunct="0">
              <a:spcBef>
                <a:spcPct val="0"/>
              </a:spcBef>
              <a:spcAft>
                <a:spcPct val="0"/>
              </a:spcAft>
              <a:defRPr sz="3200" b="1" i="1">
                <a:solidFill>
                  <a:schemeClr val="bg1"/>
                </a:solidFill>
                <a:latin typeface="Times New Roman" panose="02020603050405020304" pitchFamily="18"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F9CFA807-21D2-4941-911E-D64C26E2EDFF}" type="slidenum">
              <a:rPr kumimoji="0" lang="en-US" altLang="pt-BR" sz="1200" b="1"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15</a:t>
            </a:fld>
            <a:endParaRPr kumimoji="0" lang="en-US" altLang="pt-BR" sz="12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8833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a:extLst>
              <a:ext uri="{FF2B5EF4-FFF2-40B4-BE49-F238E27FC236}">
                <a16:creationId xmlns:a16="http://schemas.microsoft.com/office/drawing/2014/main" id="{71C041EB-6FC0-4D00-B38E-210A1C285008}"/>
              </a:ext>
            </a:extLst>
          </p:cNvPr>
          <p:cNvSpPr>
            <a:spLocks noGrp="1" noRot="1" noChangeAspect="1" noChangeArrowheads="1" noTextEdit="1"/>
          </p:cNvSpPr>
          <p:nvPr>
            <p:ph type="sldImg"/>
          </p:nvPr>
        </p:nvSpPr>
        <p:spPr>
          <a:ln/>
        </p:spPr>
      </p:sp>
      <p:sp>
        <p:nvSpPr>
          <p:cNvPr id="88067" name="Espaço Reservado para Anotações 2">
            <a:extLst>
              <a:ext uri="{FF2B5EF4-FFF2-40B4-BE49-F238E27FC236}">
                <a16:creationId xmlns:a16="http://schemas.microsoft.com/office/drawing/2014/main" id="{0D1F18B0-64FD-431D-BAF3-88CD08C83B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Open Sans"/>
              </a:rPr>
              <a:t>O terceiro quadrante inclui coisas que são urgentes mas não importantes. É o quadrante das distrações, onde a gritaria do urgente cria a ilusão de importância. Quando lidamos com coisas urgentes, mas que não são importantes, estamos diante das armadilhas que consomem nosso tempo, recurso e energia e dão pouco ou nenhum retorno. Algumas dessas atividades são meras distrações e precisam ser evitadas sempre que possível. Outras atividades são tarefas que outras pessoas querem que você faça, mas que não contribuem com os objetivos que você persegue. Você precisa dizer NÃO para elas, até para educa-las a não tirar seu foco.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Open Sans"/>
              </a:rPr>
              <a:t>Por exemplo, se você está trabalhando em algo que é urgente e importante, e é interrompido por um telefonema de um colega que quer que você o ajude a resolver algo que é importante e urgente para ele, mas não é para você, você cai numa  armadilha. Lembre-se sempre que a falta de planejamento dos outros não deve criar uma emergência para você. Ou não deveria…</a:t>
            </a:r>
            <a:endParaRPr lang="en-US" altLang="pt-BR" sz="1200" b="1" dirty="0"/>
          </a:p>
          <a:p>
            <a:endParaRPr lang="pt-BR" altLang="pt-BR" dirty="0"/>
          </a:p>
        </p:txBody>
      </p:sp>
      <p:sp>
        <p:nvSpPr>
          <p:cNvPr id="4" name="Espaço Reservado para Cabeçalho 3">
            <a:extLst>
              <a:ext uri="{FF2B5EF4-FFF2-40B4-BE49-F238E27FC236}">
                <a16:creationId xmlns:a16="http://schemas.microsoft.com/office/drawing/2014/main" id="{5A7884DA-949E-4414-BF13-3115E870A066}"/>
              </a:ext>
            </a:extLst>
          </p:cNvPr>
          <p:cNvSpPr>
            <a:spLocks noGrp="1"/>
          </p:cNvSpPr>
          <p:nvPr>
            <p:ph type="hdr" sz="quarter"/>
          </p:nvPr>
        </p:nvSpPr>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t>SOC July8-2002</a:t>
            </a:r>
          </a:p>
        </p:txBody>
      </p:sp>
      <p:sp>
        <p:nvSpPr>
          <p:cNvPr id="5" name="Espaço Reservado para Data 4">
            <a:extLst>
              <a:ext uri="{FF2B5EF4-FFF2-40B4-BE49-F238E27FC236}">
                <a16:creationId xmlns:a16="http://schemas.microsoft.com/office/drawing/2014/main" id="{39BD6134-E1BC-4F32-A6F2-0430296EECA4}"/>
              </a:ext>
            </a:extLst>
          </p:cNvPr>
          <p:cNvSpPr>
            <a:spLocks noGrp="1"/>
          </p:cNvSpPr>
          <p:nvPr>
            <p:ph type="dt" sz="quarter" idx="1"/>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6935BFA7-03B2-4A48-BB81-6D36E1EDFC23}" type="datetime9">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7/21/2018 12:24:47 PM</a:t>
            </a:fld>
            <a:endPar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endParaRPr>
          </a:p>
        </p:txBody>
      </p:sp>
      <p:sp>
        <p:nvSpPr>
          <p:cNvPr id="6" name="Espaço Reservado para Número de Slide 5">
            <a:extLst>
              <a:ext uri="{FF2B5EF4-FFF2-40B4-BE49-F238E27FC236}">
                <a16:creationId xmlns:a16="http://schemas.microsoft.com/office/drawing/2014/main" id="{390B0FA7-9FA0-4B6F-96E5-56066638CE3C}"/>
              </a:ext>
            </a:extLst>
          </p:cNvPr>
          <p:cNvSpPr>
            <a:spLocks noGrp="1"/>
          </p:cNvSpPr>
          <p:nvPr>
            <p:ph type="sldNum" sz="quarter" idx="5"/>
          </p:nvPr>
        </p:nvSpPr>
        <p:spPr/>
        <p:txBody>
          <a:bodyPr/>
          <a:lstStyle>
            <a:lvl1pPr defTabSz="912813">
              <a:defRPr sz="3200" b="1" i="1">
                <a:solidFill>
                  <a:schemeClr val="bg1"/>
                </a:solidFill>
                <a:latin typeface="Times New Roman" panose="02020603050405020304" pitchFamily="18" charset="0"/>
              </a:defRPr>
            </a:lvl1pPr>
            <a:lvl2pPr marL="742950" indent="-285750" defTabSz="912813">
              <a:defRPr sz="3200" b="1" i="1">
                <a:solidFill>
                  <a:schemeClr val="bg1"/>
                </a:solidFill>
                <a:latin typeface="Times New Roman" panose="02020603050405020304" pitchFamily="18" charset="0"/>
              </a:defRPr>
            </a:lvl2pPr>
            <a:lvl3pPr marL="1143000" indent="-228600" defTabSz="912813">
              <a:defRPr sz="3200" b="1" i="1">
                <a:solidFill>
                  <a:schemeClr val="bg1"/>
                </a:solidFill>
                <a:latin typeface="Times New Roman" panose="02020603050405020304" pitchFamily="18" charset="0"/>
              </a:defRPr>
            </a:lvl3pPr>
            <a:lvl4pPr marL="1600200" indent="-228600" defTabSz="912813">
              <a:defRPr sz="3200" b="1" i="1">
                <a:solidFill>
                  <a:schemeClr val="bg1"/>
                </a:solidFill>
                <a:latin typeface="Times New Roman" panose="02020603050405020304" pitchFamily="18" charset="0"/>
              </a:defRPr>
            </a:lvl4pPr>
            <a:lvl5pPr marL="2057400" indent="-228600" defTabSz="912813">
              <a:defRPr sz="3200" b="1" i="1">
                <a:solidFill>
                  <a:schemeClr val="bg1"/>
                </a:solidFill>
                <a:latin typeface="Times New Roman" panose="02020603050405020304" pitchFamily="18" charset="0"/>
              </a:defRPr>
            </a:lvl5pPr>
            <a:lvl6pPr marL="2514600" indent="-228600" defTabSz="912813" eaLnBrk="0" fontAlgn="base" hangingPunct="0">
              <a:spcBef>
                <a:spcPct val="0"/>
              </a:spcBef>
              <a:spcAft>
                <a:spcPct val="0"/>
              </a:spcAft>
              <a:defRPr sz="3200" b="1" i="1">
                <a:solidFill>
                  <a:schemeClr val="bg1"/>
                </a:solidFill>
                <a:latin typeface="Times New Roman" panose="02020603050405020304" pitchFamily="18" charset="0"/>
              </a:defRPr>
            </a:lvl6pPr>
            <a:lvl7pPr marL="2971800" indent="-228600" defTabSz="912813" eaLnBrk="0" fontAlgn="base" hangingPunct="0">
              <a:spcBef>
                <a:spcPct val="0"/>
              </a:spcBef>
              <a:spcAft>
                <a:spcPct val="0"/>
              </a:spcAft>
              <a:defRPr sz="3200" b="1" i="1">
                <a:solidFill>
                  <a:schemeClr val="bg1"/>
                </a:solidFill>
                <a:latin typeface="Times New Roman" panose="02020603050405020304" pitchFamily="18" charset="0"/>
              </a:defRPr>
            </a:lvl7pPr>
            <a:lvl8pPr marL="3429000" indent="-228600" defTabSz="912813" eaLnBrk="0" fontAlgn="base" hangingPunct="0">
              <a:spcBef>
                <a:spcPct val="0"/>
              </a:spcBef>
              <a:spcAft>
                <a:spcPct val="0"/>
              </a:spcAft>
              <a:defRPr sz="3200" b="1" i="1">
                <a:solidFill>
                  <a:schemeClr val="bg1"/>
                </a:solidFill>
                <a:latin typeface="Times New Roman" panose="02020603050405020304" pitchFamily="18" charset="0"/>
              </a:defRPr>
            </a:lvl8pPr>
            <a:lvl9pPr marL="3886200" indent="-228600" defTabSz="912813" eaLnBrk="0" fontAlgn="base" hangingPunct="0">
              <a:spcBef>
                <a:spcPct val="0"/>
              </a:spcBef>
              <a:spcAft>
                <a:spcPct val="0"/>
              </a:spcAft>
              <a:defRPr sz="3200" b="1" i="1">
                <a:solidFill>
                  <a:schemeClr val="bg1"/>
                </a:solidFill>
                <a:latin typeface="Times New Roman" panose="02020603050405020304" pitchFamily="18"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F9CFA807-21D2-4941-911E-D64C26E2EDFF}" type="slidenum">
              <a:rPr kumimoji="0" lang="en-US" altLang="pt-BR" sz="1200" b="1"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16</a:t>
            </a:fld>
            <a:endParaRPr kumimoji="0" lang="en-US" altLang="pt-BR" sz="12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8812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a:extLst>
              <a:ext uri="{FF2B5EF4-FFF2-40B4-BE49-F238E27FC236}">
                <a16:creationId xmlns:a16="http://schemas.microsoft.com/office/drawing/2014/main" id="{71C041EB-6FC0-4D00-B38E-210A1C285008}"/>
              </a:ext>
            </a:extLst>
          </p:cNvPr>
          <p:cNvSpPr>
            <a:spLocks noGrp="1" noRot="1" noChangeAspect="1" noChangeArrowheads="1" noTextEdit="1"/>
          </p:cNvSpPr>
          <p:nvPr>
            <p:ph type="sldImg"/>
          </p:nvPr>
        </p:nvSpPr>
        <p:spPr>
          <a:ln/>
        </p:spPr>
      </p:sp>
      <p:sp>
        <p:nvSpPr>
          <p:cNvPr id="88067" name="Espaço Reservado para Anotações 2">
            <a:extLst>
              <a:ext uri="{FF2B5EF4-FFF2-40B4-BE49-F238E27FC236}">
                <a16:creationId xmlns:a16="http://schemas.microsoft.com/office/drawing/2014/main" id="{0D1F18B0-64FD-431D-BAF3-88CD08C83B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Open Sans"/>
              </a:rPr>
              <a:t>O quarto quadrante é o do desperdício, reservado para atividades que não são nem urgentes, nem importantes. É para esse quadrante que escapamos em busca de sobrevivência. Nele estão, por exemplo, aquelas maratonas no Netflix, sabe? É onde estão as atividades assassinas do tempo. </a:t>
            </a:r>
            <a:r>
              <a:rPr lang="pt-BR" altLang="pt-BR" b="0" i="0" dirty="0">
                <a:effectLst/>
                <a:latin typeface="Open Sans"/>
              </a:rPr>
              <a:t>Alguns dos maiores assassinos do tempo são a procrastinação, o medo de delegar, a incapacidade de dizer “não”, a baixa autoestima e problemas na fixação de objetivos e prioridades.</a:t>
            </a:r>
            <a:endParaRPr lang="pt-BR" altLang="pt-B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Open Sans"/>
              </a:rPr>
              <a:t>E hoje em dia, estamos rodeados de sistemas que parece que foram desenhados para comer nosso tempo. Coisas legais de fazer, mas que apenas consomem tempo. O Facebook por exemplo… Já reparou como ele come tempo e dá pouquíssimos resultados?</a:t>
            </a:r>
          </a:p>
          <a:p>
            <a:endParaRPr lang="pt-BR" altLang="pt-BR" dirty="0"/>
          </a:p>
        </p:txBody>
      </p:sp>
      <p:sp>
        <p:nvSpPr>
          <p:cNvPr id="4" name="Espaço Reservado para Cabeçalho 3">
            <a:extLst>
              <a:ext uri="{FF2B5EF4-FFF2-40B4-BE49-F238E27FC236}">
                <a16:creationId xmlns:a16="http://schemas.microsoft.com/office/drawing/2014/main" id="{5A7884DA-949E-4414-BF13-3115E870A066}"/>
              </a:ext>
            </a:extLst>
          </p:cNvPr>
          <p:cNvSpPr>
            <a:spLocks noGrp="1"/>
          </p:cNvSpPr>
          <p:nvPr>
            <p:ph type="hdr" sz="quarter"/>
          </p:nvPr>
        </p:nvSpPr>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t>SOC July8-2002</a:t>
            </a:r>
          </a:p>
        </p:txBody>
      </p:sp>
      <p:sp>
        <p:nvSpPr>
          <p:cNvPr id="5" name="Espaço Reservado para Data 4">
            <a:extLst>
              <a:ext uri="{FF2B5EF4-FFF2-40B4-BE49-F238E27FC236}">
                <a16:creationId xmlns:a16="http://schemas.microsoft.com/office/drawing/2014/main" id="{39BD6134-E1BC-4F32-A6F2-0430296EECA4}"/>
              </a:ext>
            </a:extLst>
          </p:cNvPr>
          <p:cNvSpPr>
            <a:spLocks noGrp="1"/>
          </p:cNvSpPr>
          <p:nvPr>
            <p:ph type="dt" sz="quarter" idx="1"/>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6935BFA7-03B2-4A48-BB81-6D36E1EDFC23}" type="datetime9">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7/21/2018 12:24:47 PM</a:t>
            </a:fld>
            <a:endPar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endParaRPr>
          </a:p>
        </p:txBody>
      </p:sp>
      <p:sp>
        <p:nvSpPr>
          <p:cNvPr id="6" name="Espaço Reservado para Número de Slide 5">
            <a:extLst>
              <a:ext uri="{FF2B5EF4-FFF2-40B4-BE49-F238E27FC236}">
                <a16:creationId xmlns:a16="http://schemas.microsoft.com/office/drawing/2014/main" id="{390B0FA7-9FA0-4B6F-96E5-56066638CE3C}"/>
              </a:ext>
            </a:extLst>
          </p:cNvPr>
          <p:cNvSpPr>
            <a:spLocks noGrp="1"/>
          </p:cNvSpPr>
          <p:nvPr>
            <p:ph type="sldNum" sz="quarter" idx="5"/>
          </p:nvPr>
        </p:nvSpPr>
        <p:spPr/>
        <p:txBody>
          <a:bodyPr/>
          <a:lstStyle>
            <a:lvl1pPr defTabSz="912813">
              <a:defRPr sz="3200" b="1" i="1">
                <a:solidFill>
                  <a:schemeClr val="bg1"/>
                </a:solidFill>
                <a:latin typeface="Times New Roman" panose="02020603050405020304" pitchFamily="18" charset="0"/>
              </a:defRPr>
            </a:lvl1pPr>
            <a:lvl2pPr marL="742950" indent="-285750" defTabSz="912813">
              <a:defRPr sz="3200" b="1" i="1">
                <a:solidFill>
                  <a:schemeClr val="bg1"/>
                </a:solidFill>
                <a:latin typeface="Times New Roman" panose="02020603050405020304" pitchFamily="18" charset="0"/>
              </a:defRPr>
            </a:lvl2pPr>
            <a:lvl3pPr marL="1143000" indent="-228600" defTabSz="912813">
              <a:defRPr sz="3200" b="1" i="1">
                <a:solidFill>
                  <a:schemeClr val="bg1"/>
                </a:solidFill>
                <a:latin typeface="Times New Roman" panose="02020603050405020304" pitchFamily="18" charset="0"/>
              </a:defRPr>
            </a:lvl3pPr>
            <a:lvl4pPr marL="1600200" indent="-228600" defTabSz="912813">
              <a:defRPr sz="3200" b="1" i="1">
                <a:solidFill>
                  <a:schemeClr val="bg1"/>
                </a:solidFill>
                <a:latin typeface="Times New Roman" panose="02020603050405020304" pitchFamily="18" charset="0"/>
              </a:defRPr>
            </a:lvl4pPr>
            <a:lvl5pPr marL="2057400" indent="-228600" defTabSz="912813">
              <a:defRPr sz="3200" b="1" i="1">
                <a:solidFill>
                  <a:schemeClr val="bg1"/>
                </a:solidFill>
                <a:latin typeface="Times New Roman" panose="02020603050405020304" pitchFamily="18" charset="0"/>
              </a:defRPr>
            </a:lvl5pPr>
            <a:lvl6pPr marL="2514600" indent="-228600" defTabSz="912813" eaLnBrk="0" fontAlgn="base" hangingPunct="0">
              <a:spcBef>
                <a:spcPct val="0"/>
              </a:spcBef>
              <a:spcAft>
                <a:spcPct val="0"/>
              </a:spcAft>
              <a:defRPr sz="3200" b="1" i="1">
                <a:solidFill>
                  <a:schemeClr val="bg1"/>
                </a:solidFill>
                <a:latin typeface="Times New Roman" panose="02020603050405020304" pitchFamily="18" charset="0"/>
              </a:defRPr>
            </a:lvl6pPr>
            <a:lvl7pPr marL="2971800" indent="-228600" defTabSz="912813" eaLnBrk="0" fontAlgn="base" hangingPunct="0">
              <a:spcBef>
                <a:spcPct val="0"/>
              </a:spcBef>
              <a:spcAft>
                <a:spcPct val="0"/>
              </a:spcAft>
              <a:defRPr sz="3200" b="1" i="1">
                <a:solidFill>
                  <a:schemeClr val="bg1"/>
                </a:solidFill>
                <a:latin typeface="Times New Roman" panose="02020603050405020304" pitchFamily="18" charset="0"/>
              </a:defRPr>
            </a:lvl7pPr>
            <a:lvl8pPr marL="3429000" indent="-228600" defTabSz="912813" eaLnBrk="0" fontAlgn="base" hangingPunct="0">
              <a:spcBef>
                <a:spcPct val="0"/>
              </a:spcBef>
              <a:spcAft>
                <a:spcPct val="0"/>
              </a:spcAft>
              <a:defRPr sz="3200" b="1" i="1">
                <a:solidFill>
                  <a:schemeClr val="bg1"/>
                </a:solidFill>
                <a:latin typeface="Times New Roman" panose="02020603050405020304" pitchFamily="18" charset="0"/>
              </a:defRPr>
            </a:lvl8pPr>
            <a:lvl9pPr marL="3886200" indent="-228600" defTabSz="912813" eaLnBrk="0" fontAlgn="base" hangingPunct="0">
              <a:spcBef>
                <a:spcPct val="0"/>
              </a:spcBef>
              <a:spcAft>
                <a:spcPct val="0"/>
              </a:spcAft>
              <a:defRPr sz="3200" b="1" i="1">
                <a:solidFill>
                  <a:schemeClr val="bg1"/>
                </a:solidFill>
                <a:latin typeface="Times New Roman" panose="02020603050405020304" pitchFamily="18"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F9CFA807-21D2-4941-911E-D64C26E2EDFF}" type="slidenum">
              <a:rPr kumimoji="0" lang="en-US" altLang="pt-BR" sz="1200" b="1"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17</a:t>
            </a:fld>
            <a:endParaRPr kumimoji="0" lang="en-US" altLang="pt-BR" sz="12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8074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a:extLst>
              <a:ext uri="{FF2B5EF4-FFF2-40B4-BE49-F238E27FC236}">
                <a16:creationId xmlns:a16="http://schemas.microsoft.com/office/drawing/2014/main" id="{71C041EB-6FC0-4D00-B38E-210A1C285008}"/>
              </a:ext>
            </a:extLst>
          </p:cNvPr>
          <p:cNvSpPr>
            <a:spLocks noGrp="1" noRot="1" noChangeAspect="1" noChangeArrowheads="1" noTextEdit="1"/>
          </p:cNvSpPr>
          <p:nvPr>
            <p:ph type="sldImg"/>
          </p:nvPr>
        </p:nvSpPr>
        <p:spPr>
          <a:ln/>
        </p:spPr>
      </p:sp>
      <p:sp>
        <p:nvSpPr>
          <p:cNvPr id="88067" name="Espaço Reservado para Anotações 2">
            <a:extLst>
              <a:ext uri="{FF2B5EF4-FFF2-40B4-BE49-F238E27FC236}">
                <a16:creationId xmlns:a16="http://schemas.microsoft.com/office/drawing/2014/main" id="{0D1F18B0-64FD-431D-BAF3-88CD08C83B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sz="1200" b="0" dirty="0"/>
              <a:t>Essa é a </a:t>
            </a:r>
            <a:r>
              <a:rPr lang="en-US" altLang="pt-BR" sz="1200" b="0" dirty="0" err="1"/>
              <a:t>matriz</a:t>
            </a:r>
            <a:r>
              <a:rPr lang="en-US" altLang="pt-BR" sz="1200" b="0" dirty="0"/>
              <a:t>, </a:t>
            </a:r>
            <a:r>
              <a:rPr lang="en-US" altLang="pt-BR" sz="1200" b="0" dirty="0" err="1"/>
              <a:t>olha</a:t>
            </a:r>
            <a:r>
              <a:rPr lang="en-US" altLang="pt-BR" sz="1200" b="0" dirty="0"/>
              <a:t> que legal. A </a:t>
            </a:r>
            <a:r>
              <a:rPr lang="en-US" altLang="pt-BR" sz="1200" b="0" dirty="0" err="1"/>
              <a:t>ideia</a:t>
            </a:r>
            <a:r>
              <a:rPr lang="en-US" altLang="pt-BR" sz="1200" b="0" dirty="0"/>
              <a:t> é </a:t>
            </a:r>
            <a:r>
              <a:rPr lang="en-US" altLang="pt-BR" sz="1200" b="0" dirty="0" err="1"/>
              <a:t>sempre</a:t>
            </a:r>
            <a:r>
              <a:rPr lang="en-US" altLang="pt-BR" sz="1200" b="0" dirty="0"/>
              <a:t> </a:t>
            </a:r>
            <a:r>
              <a:rPr lang="en-US" altLang="pt-BR" sz="1200" b="0" dirty="0" err="1"/>
              <a:t>refletir</a:t>
            </a:r>
            <a:r>
              <a:rPr lang="en-US" altLang="pt-BR" sz="1200" b="0" dirty="0"/>
              <a:t> </a:t>
            </a:r>
            <a:r>
              <a:rPr lang="en-US" altLang="pt-BR" sz="1200" b="0" dirty="0" err="1"/>
              <a:t>sobre</a:t>
            </a:r>
            <a:r>
              <a:rPr lang="en-US" altLang="pt-BR" sz="1200" b="0" dirty="0"/>
              <a:t> a </a:t>
            </a:r>
            <a:r>
              <a:rPr lang="en-US" altLang="pt-BR" sz="1200" b="0" dirty="0" err="1"/>
              <a:t>razão</a:t>
            </a:r>
            <a:r>
              <a:rPr lang="en-US" altLang="pt-BR" sz="1200" b="0" dirty="0"/>
              <a:t> de </a:t>
            </a:r>
            <a:r>
              <a:rPr lang="en-US" altLang="pt-BR" sz="1200" b="0" dirty="0" err="1"/>
              <a:t>você</a:t>
            </a:r>
            <a:r>
              <a:rPr lang="en-US" altLang="pt-BR" sz="1200" b="0" dirty="0"/>
              <a:t> </a:t>
            </a:r>
            <a:r>
              <a:rPr lang="en-US" altLang="pt-BR" sz="1200" b="0" dirty="0" err="1"/>
              <a:t>estar</a:t>
            </a:r>
            <a:r>
              <a:rPr lang="en-US" altLang="pt-BR" sz="1200" b="0" dirty="0"/>
              <a:t> num </a:t>
            </a:r>
            <a:r>
              <a:rPr lang="en-US" altLang="pt-BR" sz="1200" b="0" dirty="0" err="1"/>
              <a:t>determinado</a:t>
            </a:r>
            <a:r>
              <a:rPr lang="en-US" altLang="pt-BR" sz="1200" b="0" dirty="0"/>
              <a:t> </a:t>
            </a:r>
            <a:r>
              <a:rPr lang="en-US" altLang="pt-BR" sz="1200" b="0" dirty="0" err="1"/>
              <a:t>quadrante</a:t>
            </a:r>
            <a:r>
              <a:rPr lang="en-US" altLang="pt-BR" sz="1200" b="0" dirty="0"/>
              <a:t>. </a:t>
            </a:r>
            <a:r>
              <a:rPr lang="en-US" altLang="pt-BR" sz="1200" b="0" dirty="0" err="1"/>
              <a:t>Você</a:t>
            </a:r>
            <a:r>
              <a:rPr lang="en-US" altLang="pt-BR" sz="1200" b="0" dirty="0"/>
              <a:t> </a:t>
            </a:r>
            <a:r>
              <a:rPr lang="en-US" altLang="pt-BR" sz="1200" b="0" dirty="0" err="1"/>
              <a:t>está</a:t>
            </a:r>
            <a:r>
              <a:rPr lang="en-US" altLang="pt-BR" sz="1200" b="0" dirty="0"/>
              <a:t> no </a:t>
            </a:r>
            <a:r>
              <a:rPr lang="en-US" altLang="pt-BR" sz="1200" b="0" dirty="0" err="1"/>
              <a:t>quadrante</a:t>
            </a:r>
            <a:r>
              <a:rPr lang="en-US" altLang="pt-BR" sz="1200" b="0" dirty="0"/>
              <a:t> I, </a:t>
            </a:r>
            <a:r>
              <a:rPr lang="en-US" altLang="pt-BR" sz="1200" b="0" dirty="0" err="1"/>
              <a:t>fazendo</a:t>
            </a:r>
            <a:r>
              <a:rPr lang="en-US" altLang="pt-BR" sz="1200" b="0" dirty="0"/>
              <a:t> </a:t>
            </a:r>
            <a:r>
              <a:rPr lang="en-US" altLang="pt-BR" sz="1200" b="0" dirty="0" err="1"/>
              <a:t>papel</a:t>
            </a:r>
            <a:r>
              <a:rPr lang="en-US" altLang="pt-BR" sz="1200" b="0" dirty="0"/>
              <a:t> de </a:t>
            </a:r>
            <a:r>
              <a:rPr lang="en-US" altLang="pt-BR" sz="1200" b="0" dirty="0" err="1"/>
              <a:t>bombeiro</a:t>
            </a:r>
            <a:r>
              <a:rPr lang="en-US" altLang="pt-BR" sz="1200" b="0" dirty="0"/>
              <a:t>, por </a:t>
            </a:r>
            <a:r>
              <a:rPr lang="en-US" altLang="pt-BR" sz="1200" b="0" dirty="0" err="1"/>
              <a:t>quê</a:t>
            </a:r>
            <a:r>
              <a:rPr lang="en-US" altLang="pt-BR" sz="1200" b="0" dirty="0"/>
              <a:t>? Por causa da </a:t>
            </a:r>
            <a:r>
              <a:rPr lang="en-US" altLang="pt-BR" sz="1200" b="0" dirty="0" err="1"/>
              <a:t>urgência</a:t>
            </a:r>
            <a:r>
              <a:rPr lang="en-US" altLang="pt-BR" sz="1200" b="0" dirty="0"/>
              <a:t> das </a:t>
            </a:r>
            <a:r>
              <a:rPr lang="en-US" altLang="pt-BR" sz="1200" b="0" dirty="0" err="1"/>
              <a:t>coisas</a:t>
            </a:r>
            <a:r>
              <a:rPr lang="en-US" altLang="pt-BR" sz="1200" b="0" dirty="0"/>
              <a:t> </a:t>
            </a:r>
            <a:r>
              <a:rPr kumimoji="0" lang="pt-BR" sz="1200" b="0" i="0" u="none" strike="noStrike" kern="1200" cap="none" spc="0" normalizeH="0" baseline="0" noProof="0" dirty="0">
                <a:ln>
                  <a:noFill/>
                </a:ln>
                <a:solidFill>
                  <a:srgbClr val="FFFFFF"/>
                </a:solidFill>
                <a:effectLst/>
                <a:uLnTx/>
                <a:uFillTx/>
                <a:latin typeface="Open Sans"/>
                <a:ea typeface="+mn-ea"/>
                <a:cs typeface="+mn-cs"/>
              </a:rPr>
              <a:t>que necessitam de atenção imediata, pois provocam consequências imediatas? Ou por causa da</a:t>
            </a:r>
            <a:r>
              <a:rPr lang="en-US" altLang="pt-BR" sz="1200" b="0" dirty="0"/>
              <a:t> </a:t>
            </a:r>
            <a:r>
              <a:rPr lang="en-US" altLang="pt-BR" sz="1200" b="0" dirty="0" err="1"/>
              <a:t>importância</a:t>
            </a:r>
            <a:r>
              <a:rPr lang="en-US" altLang="pt-BR" sz="1200" b="0" dirty="0"/>
              <a:t> das </a:t>
            </a:r>
            <a:r>
              <a:rPr lang="en-US" altLang="pt-BR" sz="1200" b="0" dirty="0" err="1"/>
              <a:t>coisas</a:t>
            </a:r>
            <a:r>
              <a:rPr lang="en-US" altLang="pt-BR" sz="1200" b="0" dirty="0"/>
              <a:t> q</a:t>
            </a:r>
            <a:r>
              <a:rPr kumimoji="0" lang="pt-BR" sz="1200" b="0" i="0" u="none" strike="noStrike" kern="1200" cap="none" spc="0" normalizeH="0" baseline="0" noProof="0" dirty="0" err="1">
                <a:ln>
                  <a:noFill/>
                </a:ln>
                <a:solidFill>
                  <a:srgbClr val="FFFFFF"/>
                </a:solidFill>
                <a:effectLst/>
                <a:uLnTx/>
                <a:uFillTx/>
                <a:latin typeface="Open Sans"/>
                <a:ea typeface="+mn-ea"/>
                <a:cs typeface="+mn-cs"/>
              </a:rPr>
              <a:t>ue</a:t>
            </a:r>
            <a:r>
              <a:rPr kumimoji="0" lang="pt-BR" sz="1200" b="0" i="0" u="none" strike="noStrike" kern="1200" cap="none" spc="0" normalizeH="0" baseline="0" noProof="0" dirty="0">
                <a:ln>
                  <a:noFill/>
                </a:ln>
                <a:solidFill>
                  <a:srgbClr val="FFFFFF"/>
                </a:solidFill>
                <a:effectLst/>
                <a:uLnTx/>
                <a:uFillTx/>
                <a:latin typeface="Open Sans"/>
                <a:ea typeface="+mn-ea"/>
                <a:cs typeface="+mn-cs"/>
              </a:rPr>
              <a:t> têm grande peso em sua capacidade de atingir os objetivos</a:t>
            </a:r>
            <a:r>
              <a:rPr lang="en-US" altLang="pt-BR" sz="1200" b="0" dirty="0"/>
              <a:t>?</a:t>
            </a:r>
          </a:p>
          <a:p>
            <a:pPr eaLnBrk="1" hangingPunct="1"/>
            <a:endParaRPr lang="en-US" altLang="pt-BR" sz="1200" b="0" dirty="0"/>
          </a:p>
          <a:p>
            <a:pPr eaLnBrk="1" hangingPunct="1"/>
            <a:r>
              <a:rPr lang="en-US" altLang="pt-BR" sz="1200" b="0" dirty="0" err="1"/>
              <a:t>Quando</a:t>
            </a:r>
            <a:r>
              <a:rPr lang="en-US" altLang="pt-BR" sz="1200" b="0" dirty="0"/>
              <a:t> a </a:t>
            </a:r>
            <a:r>
              <a:rPr lang="en-US" altLang="pt-BR" sz="1200" b="0" dirty="0" err="1"/>
              <a:t>urgência</a:t>
            </a:r>
            <a:r>
              <a:rPr lang="en-US" altLang="pt-BR" sz="1200" b="0" dirty="0"/>
              <a:t> </a:t>
            </a:r>
            <a:r>
              <a:rPr lang="en-US" altLang="pt-BR" sz="1200" b="0" dirty="0" err="1"/>
              <a:t>domina</a:t>
            </a:r>
            <a:r>
              <a:rPr lang="en-US" altLang="pt-BR" sz="1200" b="0" dirty="0"/>
              <a:t> e a </a:t>
            </a:r>
            <a:r>
              <a:rPr lang="en-US" altLang="pt-BR" sz="1200" b="0" dirty="0" err="1"/>
              <a:t>importância</a:t>
            </a:r>
            <a:r>
              <a:rPr lang="en-US" altLang="pt-BR" sz="1200" b="0" dirty="0"/>
              <a:t> </a:t>
            </a:r>
            <a:r>
              <a:rPr lang="en-US" altLang="pt-BR" sz="1200" b="0" dirty="0" err="1"/>
              <a:t>diminui</a:t>
            </a:r>
            <a:r>
              <a:rPr lang="en-US" altLang="pt-BR" sz="1200" b="0" dirty="0"/>
              <a:t>, </a:t>
            </a:r>
            <a:r>
              <a:rPr lang="en-US" altLang="pt-BR" sz="1200" b="0" dirty="0" err="1"/>
              <a:t>você</a:t>
            </a:r>
            <a:r>
              <a:rPr lang="en-US" altLang="pt-BR" sz="1200" b="0" dirty="0"/>
              <a:t> </a:t>
            </a:r>
            <a:r>
              <a:rPr lang="en-US" altLang="pt-BR" sz="1200" b="0" dirty="0" err="1"/>
              <a:t>cai</a:t>
            </a:r>
            <a:r>
              <a:rPr lang="en-US" altLang="pt-BR" sz="1200" b="0" dirty="0"/>
              <a:t> para o </a:t>
            </a:r>
            <a:r>
              <a:rPr lang="en-US" altLang="pt-BR" sz="1200" b="0" dirty="0" err="1"/>
              <a:t>quadrante</a:t>
            </a:r>
            <a:r>
              <a:rPr lang="en-US" altLang="pt-BR" sz="1200" b="0" dirty="0"/>
              <a:t> III, o da </a:t>
            </a:r>
            <a:r>
              <a:rPr lang="en-US" altLang="pt-BR" sz="1200" b="0" dirty="0" err="1"/>
              <a:t>distração</a:t>
            </a:r>
            <a:r>
              <a:rPr lang="en-US" altLang="pt-BR" sz="1200" b="0" dirty="0"/>
              <a:t>. Se a </a:t>
            </a:r>
            <a:r>
              <a:rPr lang="en-US" altLang="pt-BR" sz="1200" b="0" dirty="0" err="1"/>
              <a:t>importância</a:t>
            </a:r>
            <a:r>
              <a:rPr lang="en-US" altLang="pt-BR" sz="1200" b="0" dirty="0"/>
              <a:t> </a:t>
            </a:r>
            <a:r>
              <a:rPr lang="en-US" altLang="pt-BR" sz="1200" b="0" dirty="0" err="1"/>
              <a:t>domina</a:t>
            </a:r>
            <a:r>
              <a:rPr lang="en-US" altLang="pt-BR" sz="1200" b="0" dirty="0"/>
              <a:t> e a </a:t>
            </a:r>
            <a:r>
              <a:rPr lang="en-US" altLang="pt-BR" sz="1200" b="0" dirty="0" err="1"/>
              <a:t>urgência</a:t>
            </a:r>
            <a:r>
              <a:rPr lang="en-US" altLang="pt-BR" sz="1200" b="0" dirty="0"/>
              <a:t> </a:t>
            </a:r>
            <a:r>
              <a:rPr lang="en-US" altLang="pt-BR" sz="1200" b="0" dirty="0" err="1"/>
              <a:t>cai</a:t>
            </a:r>
            <a:r>
              <a:rPr lang="en-US" altLang="pt-BR" sz="1200" b="0" dirty="0"/>
              <a:t>, </a:t>
            </a:r>
            <a:r>
              <a:rPr lang="en-US" altLang="pt-BR" sz="1200" b="0" dirty="0" err="1"/>
              <a:t>você</a:t>
            </a:r>
            <a:r>
              <a:rPr lang="en-US" altLang="pt-BR" sz="1200" b="0" dirty="0"/>
              <a:t> </a:t>
            </a:r>
            <a:r>
              <a:rPr lang="en-US" altLang="pt-BR" sz="1200" b="0" dirty="0" err="1"/>
              <a:t>vai</a:t>
            </a:r>
            <a:r>
              <a:rPr lang="en-US" altLang="pt-BR" sz="1200" b="0" dirty="0"/>
              <a:t> para o </a:t>
            </a:r>
            <a:r>
              <a:rPr lang="en-US" altLang="pt-BR" sz="1200" b="0" dirty="0" err="1"/>
              <a:t>quadrante</a:t>
            </a:r>
            <a:r>
              <a:rPr lang="en-US" altLang="pt-BR" sz="1200" b="0" dirty="0"/>
              <a:t> II, o do tempo de </a:t>
            </a:r>
            <a:r>
              <a:rPr lang="en-US" altLang="pt-BR" sz="1200" b="0" dirty="0" err="1"/>
              <a:t>Qualidade</a:t>
            </a:r>
            <a:r>
              <a:rPr lang="en-US" altLang="pt-BR" sz="1200" b="0" dirty="0"/>
              <a:t>. É </a:t>
            </a:r>
            <a:r>
              <a:rPr lang="en-US" altLang="pt-BR" sz="1200" b="0" dirty="0" err="1"/>
              <a:t>ali</a:t>
            </a:r>
            <a:r>
              <a:rPr lang="en-US" altLang="pt-BR" sz="1200" b="0" dirty="0"/>
              <a:t> que </a:t>
            </a:r>
            <a:r>
              <a:rPr lang="en-US" altLang="pt-BR" sz="1200" b="0" dirty="0" err="1"/>
              <a:t>deveríamos</a:t>
            </a:r>
            <a:r>
              <a:rPr lang="en-US" altLang="pt-BR" sz="1200" b="0" dirty="0"/>
              <a:t> </a:t>
            </a:r>
            <a:r>
              <a:rPr lang="en-US" altLang="pt-BR" sz="1200" b="0" dirty="0" err="1"/>
              <a:t>gastar</a:t>
            </a:r>
            <a:r>
              <a:rPr lang="en-US" altLang="pt-BR" sz="1200" b="0" dirty="0"/>
              <a:t> a </a:t>
            </a:r>
            <a:r>
              <a:rPr lang="en-US" altLang="pt-BR" sz="1200" b="0" dirty="0" err="1"/>
              <a:t>maior</a:t>
            </a:r>
            <a:r>
              <a:rPr lang="en-US" altLang="pt-BR" sz="1200" b="0" dirty="0"/>
              <a:t> </a:t>
            </a:r>
            <a:r>
              <a:rPr lang="en-US" altLang="pt-BR" sz="1200" b="0" dirty="0" err="1"/>
              <a:t>parte</a:t>
            </a:r>
            <a:r>
              <a:rPr lang="en-US" altLang="pt-BR" sz="1200" b="0" dirty="0"/>
              <a:t> de </a:t>
            </a:r>
            <a:r>
              <a:rPr lang="en-US" altLang="pt-BR" sz="1200" b="0" dirty="0" err="1"/>
              <a:t>nosso</a:t>
            </a:r>
            <a:r>
              <a:rPr lang="en-US" altLang="pt-BR" sz="1200" b="0" dirty="0"/>
              <a:t> tempo.</a:t>
            </a:r>
          </a:p>
          <a:p>
            <a:pPr eaLnBrk="1" hangingPunct="1"/>
            <a:endParaRPr lang="en-US" altLang="pt-BR" sz="1200" b="0" dirty="0"/>
          </a:p>
          <a:p>
            <a:pPr eaLnBrk="1" hangingPunct="1"/>
            <a:r>
              <a:rPr lang="en-US" altLang="pt-BR" sz="1200" b="0" dirty="0"/>
              <a:t>Mas </a:t>
            </a:r>
            <a:r>
              <a:rPr lang="en-US" altLang="pt-BR" sz="1200" b="0" dirty="0" err="1"/>
              <a:t>onde</a:t>
            </a:r>
            <a:r>
              <a:rPr lang="en-US" altLang="pt-BR" sz="1200" b="0" dirty="0"/>
              <a:t> </a:t>
            </a:r>
            <a:r>
              <a:rPr lang="en-US" altLang="pt-BR" sz="1200" b="0" dirty="0" err="1"/>
              <a:t>arrumar</a:t>
            </a:r>
            <a:r>
              <a:rPr lang="en-US" altLang="pt-BR" sz="1200" b="0" dirty="0"/>
              <a:t> tempo para </a:t>
            </a:r>
            <a:r>
              <a:rPr lang="en-US" altLang="pt-BR" sz="1200" b="0" dirty="0" err="1"/>
              <a:t>gastar</a:t>
            </a:r>
            <a:r>
              <a:rPr lang="en-US" altLang="pt-BR" sz="1200" b="0" dirty="0"/>
              <a:t> no </a:t>
            </a:r>
            <a:r>
              <a:rPr lang="en-US" altLang="pt-BR" sz="1200" b="0" dirty="0" err="1"/>
              <a:t>Quadrante</a:t>
            </a:r>
            <a:r>
              <a:rPr lang="en-US" altLang="pt-BR" sz="1200" b="0" dirty="0"/>
              <a:t> II? No </a:t>
            </a:r>
            <a:r>
              <a:rPr lang="en-US" altLang="pt-BR" sz="1200" b="0" dirty="0" err="1"/>
              <a:t>quadrante</a:t>
            </a:r>
            <a:r>
              <a:rPr lang="en-US" altLang="pt-BR" sz="1200" b="0" dirty="0"/>
              <a:t> III, o da </a:t>
            </a:r>
            <a:r>
              <a:rPr lang="en-US" altLang="pt-BR" sz="1200" b="0" dirty="0" err="1"/>
              <a:t>distração</a:t>
            </a:r>
            <a:r>
              <a:rPr lang="en-US" altLang="pt-BR" sz="1200" b="0" dirty="0"/>
              <a:t>. </a:t>
            </a:r>
          </a:p>
          <a:p>
            <a:pPr eaLnBrk="1" hangingPunct="1"/>
            <a:endParaRPr lang="en-US" altLang="pt-BR" sz="1200" b="0" dirty="0"/>
          </a:p>
          <a:p>
            <a:pPr eaLnBrk="1" hangingPunct="1"/>
            <a:r>
              <a:rPr lang="en-US" altLang="pt-BR" sz="1200" b="0" dirty="0"/>
              <a:t>No </a:t>
            </a:r>
            <a:r>
              <a:rPr lang="en-US" altLang="pt-BR" sz="1200" b="0" dirty="0" err="1"/>
              <a:t>quadrante</a:t>
            </a:r>
            <a:r>
              <a:rPr lang="en-US" altLang="pt-BR" sz="1200" b="0" dirty="0"/>
              <a:t> I, das </a:t>
            </a:r>
            <a:r>
              <a:rPr lang="en-US" altLang="pt-BR" sz="1200" b="0" dirty="0" err="1"/>
              <a:t>coisas</a:t>
            </a:r>
            <a:r>
              <a:rPr lang="en-US" altLang="pt-BR" sz="1200" b="0" dirty="0"/>
              <a:t> </a:t>
            </a:r>
            <a:r>
              <a:rPr lang="en-US" altLang="pt-BR" sz="1200" b="0" dirty="0" err="1"/>
              <a:t>urgentes</a:t>
            </a:r>
            <a:r>
              <a:rPr lang="en-US" altLang="pt-BR" sz="1200" b="0" dirty="0"/>
              <a:t> e </a:t>
            </a:r>
            <a:r>
              <a:rPr lang="en-US" altLang="pt-BR" sz="1200" b="0" dirty="0" err="1"/>
              <a:t>importantes</a:t>
            </a:r>
            <a:r>
              <a:rPr lang="en-US" altLang="pt-BR" sz="1200" b="0" dirty="0"/>
              <a:t>, </a:t>
            </a:r>
            <a:r>
              <a:rPr lang="en-US" altLang="pt-BR" sz="1200" b="0" dirty="0" err="1"/>
              <a:t>sabemos</a:t>
            </a:r>
            <a:r>
              <a:rPr lang="en-US" altLang="pt-BR" sz="1200" b="0" dirty="0"/>
              <a:t> que </a:t>
            </a:r>
            <a:r>
              <a:rPr lang="en-US" altLang="pt-BR" sz="1200" b="0" dirty="0" err="1"/>
              <a:t>não</a:t>
            </a:r>
            <a:r>
              <a:rPr lang="en-US" altLang="pt-BR" sz="1200" b="0" dirty="0"/>
              <a:t> </a:t>
            </a:r>
            <a:r>
              <a:rPr lang="en-US" altLang="pt-BR" sz="1200" b="0" dirty="0" err="1"/>
              <a:t>há</a:t>
            </a:r>
            <a:r>
              <a:rPr lang="en-US" altLang="pt-BR" sz="1200" b="0" dirty="0"/>
              <a:t> </a:t>
            </a:r>
            <a:r>
              <a:rPr lang="en-US" altLang="pt-BR" sz="1200" b="0" dirty="0" err="1"/>
              <a:t>saída</a:t>
            </a:r>
            <a:r>
              <a:rPr lang="en-US" altLang="pt-BR" sz="1200" b="0" dirty="0"/>
              <a:t>. No </a:t>
            </a:r>
            <a:r>
              <a:rPr lang="en-US" altLang="pt-BR" sz="1200" b="0" dirty="0" err="1"/>
              <a:t>quadrante</a:t>
            </a:r>
            <a:r>
              <a:rPr lang="en-US" altLang="pt-BR" sz="1200" b="0" dirty="0"/>
              <a:t> IV, dos </a:t>
            </a:r>
            <a:r>
              <a:rPr lang="en-US" altLang="pt-BR" sz="1200" b="0" dirty="0" err="1"/>
              <a:t>não</a:t>
            </a:r>
            <a:r>
              <a:rPr lang="en-US" altLang="pt-BR" sz="1200" b="0" dirty="0"/>
              <a:t> </a:t>
            </a:r>
            <a:r>
              <a:rPr lang="en-US" altLang="pt-BR" sz="1200" b="0" dirty="0" err="1"/>
              <a:t>urgentes</a:t>
            </a:r>
            <a:r>
              <a:rPr lang="en-US" altLang="pt-BR" sz="1200" b="0" dirty="0"/>
              <a:t> e </a:t>
            </a:r>
            <a:r>
              <a:rPr lang="en-US" altLang="pt-BR" sz="1200" b="0" dirty="0" err="1"/>
              <a:t>não</a:t>
            </a:r>
            <a:r>
              <a:rPr lang="en-US" altLang="pt-BR" sz="1200" b="0" dirty="0"/>
              <a:t> </a:t>
            </a:r>
            <a:r>
              <a:rPr lang="en-US" altLang="pt-BR" sz="1200" b="0" dirty="0" err="1"/>
              <a:t>importantes</a:t>
            </a:r>
            <a:r>
              <a:rPr lang="en-US" altLang="pt-BR" sz="1200" b="0" dirty="0"/>
              <a:t>, </a:t>
            </a:r>
            <a:r>
              <a:rPr lang="en-US" altLang="pt-BR" sz="1200" b="0" dirty="0" err="1"/>
              <a:t>sabemos</a:t>
            </a:r>
            <a:r>
              <a:rPr lang="en-US" altLang="pt-BR" sz="1200" b="0" dirty="0"/>
              <a:t> que </a:t>
            </a:r>
            <a:r>
              <a:rPr lang="en-US" altLang="pt-BR" sz="1200" b="0" dirty="0" err="1"/>
              <a:t>não</a:t>
            </a:r>
            <a:r>
              <a:rPr lang="en-US" altLang="pt-BR" sz="1200" b="0" dirty="0"/>
              <a:t> </a:t>
            </a:r>
            <a:r>
              <a:rPr lang="en-US" altLang="pt-BR" sz="1200" b="0" dirty="0" err="1"/>
              <a:t>devemos</a:t>
            </a:r>
            <a:r>
              <a:rPr lang="en-US" altLang="pt-BR" sz="1200" b="0" dirty="0"/>
              <a:t> </a:t>
            </a:r>
            <a:r>
              <a:rPr lang="en-US" altLang="pt-BR" sz="1200" b="0" dirty="0" err="1"/>
              <a:t>estar</a:t>
            </a:r>
            <a:r>
              <a:rPr lang="en-US" altLang="pt-BR" sz="1200" b="0" dirty="0"/>
              <a:t>. Mas o </a:t>
            </a:r>
            <a:r>
              <a:rPr lang="en-US" altLang="pt-BR" sz="1200" b="0" dirty="0" err="1"/>
              <a:t>quadrante</a:t>
            </a:r>
            <a:r>
              <a:rPr lang="en-US" altLang="pt-BR" sz="1200" b="0" dirty="0"/>
              <a:t> III, o da </a:t>
            </a:r>
            <a:r>
              <a:rPr lang="en-US" altLang="pt-BR" sz="1200" b="0" dirty="0" err="1"/>
              <a:t>distração</a:t>
            </a:r>
            <a:r>
              <a:rPr lang="en-US" altLang="pt-BR" sz="1200" b="0" dirty="0"/>
              <a:t>, é o que </a:t>
            </a:r>
            <a:r>
              <a:rPr lang="en-US" altLang="pt-BR" sz="1200" b="0" dirty="0" err="1"/>
              <a:t>nos</a:t>
            </a:r>
            <a:r>
              <a:rPr lang="en-US" altLang="pt-BR" sz="1200" b="0" dirty="0"/>
              <a:t> </a:t>
            </a:r>
            <a:r>
              <a:rPr lang="en-US" altLang="pt-BR" sz="1200" b="0" dirty="0" err="1"/>
              <a:t>engana</a:t>
            </a:r>
            <a:r>
              <a:rPr lang="en-US" altLang="pt-BR" sz="1200" b="0" dirty="0"/>
              <a:t>.</a:t>
            </a:r>
          </a:p>
          <a:p>
            <a:pPr eaLnBrk="1" hangingPunct="1"/>
            <a:endParaRPr lang="en-US" altLang="pt-BR" sz="1200" b="1" dirty="0"/>
          </a:p>
          <a:p>
            <a:endParaRPr lang="pt-BR" altLang="pt-BR" dirty="0"/>
          </a:p>
        </p:txBody>
      </p:sp>
      <p:sp>
        <p:nvSpPr>
          <p:cNvPr id="4" name="Espaço Reservado para Cabeçalho 3">
            <a:extLst>
              <a:ext uri="{FF2B5EF4-FFF2-40B4-BE49-F238E27FC236}">
                <a16:creationId xmlns:a16="http://schemas.microsoft.com/office/drawing/2014/main" id="{5A7884DA-949E-4414-BF13-3115E870A066}"/>
              </a:ext>
            </a:extLst>
          </p:cNvPr>
          <p:cNvSpPr>
            <a:spLocks noGrp="1"/>
          </p:cNvSpPr>
          <p:nvPr>
            <p:ph type="hdr" sz="quarter"/>
          </p:nvPr>
        </p:nvSpPr>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t>SOC July8-2002</a:t>
            </a:r>
          </a:p>
        </p:txBody>
      </p:sp>
      <p:sp>
        <p:nvSpPr>
          <p:cNvPr id="5" name="Espaço Reservado para Data 4">
            <a:extLst>
              <a:ext uri="{FF2B5EF4-FFF2-40B4-BE49-F238E27FC236}">
                <a16:creationId xmlns:a16="http://schemas.microsoft.com/office/drawing/2014/main" id="{39BD6134-E1BC-4F32-A6F2-0430296EECA4}"/>
              </a:ext>
            </a:extLst>
          </p:cNvPr>
          <p:cNvSpPr>
            <a:spLocks noGrp="1"/>
          </p:cNvSpPr>
          <p:nvPr>
            <p:ph type="dt" sz="quarter" idx="1"/>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6935BFA7-03B2-4A48-BB81-6D36E1EDFC23}" type="datetime9">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7/21/2018 12:24:47 PM</a:t>
            </a:fld>
            <a:endPar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endParaRPr>
          </a:p>
        </p:txBody>
      </p:sp>
      <p:sp>
        <p:nvSpPr>
          <p:cNvPr id="6" name="Espaço Reservado para Número de Slide 5">
            <a:extLst>
              <a:ext uri="{FF2B5EF4-FFF2-40B4-BE49-F238E27FC236}">
                <a16:creationId xmlns:a16="http://schemas.microsoft.com/office/drawing/2014/main" id="{390B0FA7-9FA0-4B6F-96E5-56066638CE3C}"/>
              </a:ext>
            </a:extLst>
          </p:cNvPr>
          <p:cNvSpPr>
            <a:spLocks noGrp="1"/>
          </p:cNvSpPr>
          <p:nvPr>
            <p:ph type="sldNum" sz="quarter" idx="5"/>
          </p:nvPr>
        </p:nvSpPr>
        <p:spPr/>
        <p:txBody>
          <a:bodyPr/>
          <a:lstStyle>
            <a:lvl1pPr defTabSz="912813">
              <a:defRPr sz="3200" b="1" i="1">
                <a:solidFill>
                  <a:schemeClr val="bg1"/>
                </a:solidFill>
                <a:latin typeface="Times New Roman" panose="02020603050405020304" pitchFamily="18" charset="0"/>
              </a:defRPr>
            </a:lvl1pPr>
            <a:lvl2pPr marL="742950" indent="-285750" defTabSz="912813">
              <a:defRPr sz="3200" b="1" i="1">
                <a:solidFill>
                  <a:schemeClr val="bg1"/>
                </a:solidFill>
                <a:latin typeface="Times New Roman" panose="02020603050405020304" pitchFamily="18" charset="0"/>
              </a:defRPr>
            </a:lvl2pPr>
            <a:lvl3pPr marL="1143000" indent="-228600" defTabSz="912813">
              <a:defRPr sz="3200" b="1" i="1">
                <a:solidFill>
                  <a:schemeClr val="bg1"/>
                </a:solidFill>
                <a:latin typeface="Times New Roman" panose="02020603050405020304" pitchFamily="18" charset="0"/>
              </a:defRPr>
            </a:lvl3pPr>
            <a:lvl4pPr marL="1600200" indent="-228600" defTabSz="912813">
              <a:defRPr sz="3200" b="1" i="1">
                <a:solidFill>
                  <a:schemeClr val="bg1"/>
                </a:solidFill>
                <a:latin typeface="Times New Roman" panose="02020603050405020304" pitchFamily="18" charset="0"/>
              </a:defRPr>
            </a:lvl4pPr>
            <a:lvl5pPr marL="2057400" indent="-228600" defTabSz="912813">
              <a:defRPr sz="3200" b="1" i="1">
                <a:solidFill>
                  <a:schemeClr val="bg1"/>
                </a:solidFill>
                <a:latin typeface="Times New Roman" panose="02020603050405020304" pitchFamily="18" charset="0"/>
              </a:defRPr>
            </a:lvl5pPr>
            <a:lvl6pPr marL="2514600" indent="-228600" defTabSz="912813" eaLnBrk="0" fontAlgn="base" hangingPunct="0">
              <a:spcBef>
                <a:spcPct val="0"/>
              </a:spcBef>
              <a:spcAft>
                <a:spcPct val="0"/>
              </a:spcAft>
              <a:defRPr sz="3200" b="1" i="1">
                <a:solidFill>
                  <a:schemeClr val="bg1"/>
                </a:solidFill>
                <a:latin typeface="Times New Roman" panose="02020603050405020304" pitchFamily="18" charset="0"/>
              </a:defRPr>
            </a:lvl6pPr>
            <a:lvl7pPr marL="2971800" indent="-228600" defTabSz="912813" eaLnBrk="0" fontAlgn="base" hangingPunct="0">
              <a:spcBef>
                <a:spcPct val="0"/>
              </a:spcBef>
              <a:spcAft>
                <a:spcPct val="0"/>
              </a:spcAft>
              <a:defRPr sz="3200" b="1" i="1">
                <a:solidFill>
                  <a:schemeClr val="bg1"/>
                </a:solidFill>
                <a:latin typeface="Times New Roman" panose="02020603050405020304" pitchFamily="18" charset="0"/>
              </a:defRPr>
            </a:lvl7pPr>
            <a:lvl8pPr marL="3429000" indent="-228600" defTabSz="912813" eaLnBrk="0" fontAlgn="base" hangingPunct="0">
              <a:spcBef>
                <a:spcPct val="0"/>
              </a:spcBef>
              <a:spcAft>
                <a:spcPct val="0"/>
              </a:spcAft>
              <a:defRPr sz="3200" b="1" i="1">
                <a:solidFill>
                  <a:schemeClr val="bg1"/>
                </a:solidFill>
                <a:latin typeface="Times New Roman" panose="02020603050405020304" pitchFamily="18" charset="0"/>
              </a:defRPr>
            </a:lvl8pPr>
            <a:lvl9pPr marL="3886200" indent="-228600" defTabSz="912813" eaLnBrk="0" fontAlgn="base" hangingPunct="0">
              <a:spcBef>
                <a:spcPct val="0"/>
              </a:spcBef>
              <a:spcAft>
                <a:spcPct val="0"/>
              </a:spcAft>
              <a:defRPr sz="3200" b="1" i="1">
                <a:solidFill>
                  <a:schemeClr val="bg1"/>
                </a:solidFill>
                <a:latin typeface="Times New Roman" panose="02020603050405020304" pitchFamily="18"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F9CFA807-21D2-4941-911E-D64C26E2EDFF}" type="slidenum">
              <a:rPr kumimoji="0" lang="en-US" altLang="pt-BR" sz="1200" b="1"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18</a:t>
            </a:fld>
            <a:endParaRPr kumimoji="0" lang="en-US" altLang="pt-BR" sz="12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2535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a:extLst>
              <a:ext uri="{FF2B5EF4-FFF2-40B4-BE49-F238E27FC236}">
                <a16:creationId xmlns:a16="http://schemas.microsoft.com/office/drawing/2014/main" id="{71C041EB-6FC0-4D00-B38E-210A1C285008}"/>
              </a:ext>
            </a:extLst>
          </p:cNvPr>
          <p:cNvSpPr>
            <a:spLocks noGrp="1" noRot="1" noChangeAspect="1" noChangeArrowheads="1" noTextEdit="1"/>
          </p:cNvSpPr>
          <p:nvPr>
            <p:ph type="sldImg"/>
          </p:nvPr>
        </p:nvSpPr>
        <p:spPr>
          <a:ln/>
        </p:spPr>
      </p:sp>
      <p:sp>
        <p:nvSpPr>
          <p:cNvPr id="88067" name="Espaço Reservado para Anotações 2">
            <a:extLst>
              <a:ext uri="{FF2B5EF4-FFF2-40B4-BE49-F238E27FC236}">
                <a16:creationId xmlns:a16="http://schemas.microsoft.com/office/drawing/2014/main" id="{0D1F18B0-64FD-431D-BAF3-88CD08C83B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dirty="0"/>
              <a:t>Bem, existe uma outra matriz, chamada de Matriz </a:t>
            </a:r>
            <a:r>
              <a:rPr lang="pt-BR" altLang="pt-BR" dirty="0" err="1"/>
              <a:t>Eisenhover</a:t>
            </a:r>
            <a:r>
              <a:rPr lang="pt-BR" altLang="pt-BR" dirty="0"/>
              <a:t>, derivada de uma frase atribuída ao antigo presidente dos Estados Unidos, Dwight D. </a:t>
            </a:r>
            <a:r>
              <a:rPr lang="pt-BR" altLang="pt-BR"/>
              <a:t>Eisenhover</a:t>
            </a:r>
            <a:r>
              <a:rPr lang="pt-BR" altLang="pt-BR" dirty="0"/>
              <a:t>: “Tenho dois tipos de problemas, os urgentes e os importantes. O urgente não é importante, e o importante nunca é urgente.” </a:t>
            </a:r>
          </a:p>
        </p:txBody>
      </p:sp>
      <p:sp>
        <p:nvSpPr>
          <p:cNvPr id="4" name="Espaço Reservado para Cabeçalho 3">
            <a:extLst>
              <a:ext uri="{FF2B5EF4-FFF2-40B4-BE49-F238E27FC236}">
                <a16:creationId xmlns:a16="http://schemas.microsoft.com/office/drawing/2014/main" id="{5A7884DA-949E-4414-BF13-3115E870A066}"/>
              </a:ext>
            </a:extLst>
          </p:cNvPr>
          <p:cNvSpPr>
            <a:spLocks noGrp="1"/>
          </p:cNvSpPr>
          <p:nvPr>
            <p:ph type="hdr" sz="quarter"/>
          </p:nvPr>
        </p:nvSpPr>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t>SOC July8-2002</a:t>
            </a:r>
          </a:p>
        </p:txBody>
      </p:sp>
      <p:sp>
        <p:nvSpPr>
          <p:cNvPr id="5" name="Espaço Reservado para Data 4">
            <a:extLst>
              <a:ext uri="{FF2B5EF4-FFF2-40B4-BE49-F238E27FC236}">
                <a16:creationId xmlns:a16="http://schemas.microsoft.com/office/drawing/2014/main" id="{39BD6134-E1BC-4F32-A6F2-0430296EECA4}"/>
              </a:ext>
            </a:extLst>
          </p:cNvPr>
          <p:cNvSpPr>
            <a:spLocks noGrp="1"/>
          </p:cNvSpPr>
          <p:nvPr>
            <p:ph type="dt" sz="quarter" idx="1"/>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6935BFA7-03B2-4A48-BB81-6D36E1EDFC23}" type="datetime9">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7/21/2018 12:24:47 PM</a:t>
            </a:fld>
            <a:endPar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endParaRPr>
          </a:p>
        </p:txBody>
      </p:sp>
      <p:sp>
        <p:nvSpPr>
          <p:cNvPr id="6" name="Espaço Reservado para Número de Slide 5">
            <a:extLst>
              <a:ext uri="{FF2B5EF4-FFF2-40B4-BE49-F238E27FC236}">
                <a16:creationId xmlns:a16="http://schemas.microsoft.com/office/drawing/2014/main" id="{390B0FA7-9FA0-4B6F-96E5-56066638CE3C}"/>
              </a:ext>
            </a:extLst>
          </p:cNvPr>
          <p:cNvSpPr>
            <a:spLocks noGrp="1"/>
          </p:cNvSpPr>
          <p:nvPr>
            <p:ph type="sldNum" sz="quarter" idx="5"/>
          </p:nvPr>
        </p:nvSpPr>
        <p:spPr/>
        <p:txBody>
          <a:bodyPr/>
          <a:lstStyle>
            <a:lvl1pPr defTabSz="912813">
              <a:defRPr sz="3200" b="1" i="1">
                <a:solidFill>
                  <a:schemeClr val="bg1"/>
                </a:solidFill>
                <a:latin typeface="Times New Roman" panose="02020603050405020304" pitchFamily="18" charset="0"/>
              </a:defRPr>
            </a:lvl1pPr>
            <a:lvl2pPr marL="742950" indent="-285750" defTabSz="912813">
              <a:defRPr sz="3200" b="1" i="1">
                <a:solidFill>
                  <a:schemeClr val="bg1"/>
                </a:solidFill>
                <a:latin typeface="Times New Roman" panose="02020603050405020304" pitchFamily="18" charset="0"/>
              </a:defRPr>
            </a:lvl2pPr>
            <a:lvl3pPr marL="1143000" indent="-228600" defTabSz="912813">
              <a:defRPr sz="3200" b="1" i="1">
                <a:solidFill>
                  <a:schemeClr val="bg1"/>
                </a:solidFill>
                <a:latin typeface="Times New Roman" panose="02020603050405020304" pitchFamily="18" charset="0"/>
              </a:defRPr>
            </a:lvl3pPr>
            <a:lvl4pPr marL="1600200" indent="-228600" defTabSz="912813">
              <a:defRPr sz="3200" b="1" i="1">
                <a:solidFill>
                  <a:schemeClr val="bg1"/>
                </a:solidFill>
                <a:latin typeface="Times New Roman" panose="02020603050405020304" pitchFamily="18" charset="0"/>
              </a:defRPr>
            </a:lvl4pPr>
            <a:lvl5pPr marL="2057400" indent="-228600" defTabSz="912813">
              <a:defRPr sz="3200" b="1" i="1">
                <a:solidFill>
                  <a:schemeClr val="bg1"/>
                </a:solidFill>
                <a:latin typeface="Times New Roman" panose="02020603050405020304" pitchFamily="18" charset="0"/>
              </a:defRPr>
            </a:lvl5pPr>
            <a:lvl6pPr marL="2514600" indent="-228600" defTabSz="912813" eaLnBrk="0" fontAlgn="base" hangingPunct="0">
              <a:spcBef>
                <a:spcPct val="0"/>
              </a:spcBef>
              <a:spcAft>
                <a:spcPct val="0"/>
              </a:spcAft>
              <a:defRPr sz="3200" b="1" i="1">
                <a:solidFill>
                  <a:schemeClr val="bg1"/>
                </a:solidFill>
                <a:latin typeface="Times New Roman" panose="02020603050405020304" pitchFamily="18" charset="0"/>
              </a:defRPr>
            </a:lvl6pPr>
            <a:lvl7pPr marL="2971800" indent="-228600" defTabSz="912813" eaLnBrk="0" fontAlgn="base" hangingPunct="0">
              <a:spcBef>
                <a:spcPct val="0"/>
              </a:spcBef>
              <a:spcAft>
                <a:spcPct val="0"/>
              </a:spcAft>
              <a:defRPr sz="3200" b="1" i="1">
                <a:solidFill>
                  <a:schemeClr val="bg1"/>
                </a:solidFill>
                <a:latin typeface="Times New Roman" panose="02020603050405020304" pitchFamily="18" charset="0"/>
              </a:defRPr>
            </a:lvl7pPr>
            <a:lvl8pPr marL="3429000" indent="-228600" defTabSz="912813" eaLnBrk="0" fontAlgn="base" hangingPunct="0">
              <a:spcBef>
                <a:spcPct val="0"/>
              </a:spcBef>
              <a:spcAft>
                <a:spcPct val="0"/>
              </a:spcAft>
              <a:defRPr sz="3200" b="1" i="1">
                <a:solidFill>
                  <a:schemeClr val="bg1"/>
                </a:solidFill>
                <a:latin typeface="Times New Roman" panose="02020603050405020304" pitchFamily="18" charset="0"/>
              </a:defRPr>
            </a:lvl8pPr>
            <a:lvl9pPr marL="3886200" indent="-228600" defTabSz="912813" eaLnBrk="0" fontAlgn="base" hangingPunct="0">
              <a:spcBef>
                <a:spcPct val="0"/>
              </a:spcBef>
              <a:spcAft>
                <a:spcPct val="0"/>
              </a:spcAft>
              <a:defRPr sz="3200" b="1" i="1">
                <a:solidFill>
                  <a:schemeClr val="bg1"/>
                </a:solidFill>
                <a:latin typeface="Times New Roman" panose="02020603050405020304" pitchFamily="18"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F9CFA807-21D2-4941-911E-D64C26E2EDFF}" type="slidenum">
              <a:rPr kumimoji="0" lang="en-US" altLang="pt-BR" sz="1200" b="1"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19</a:t>
            </a:fld>
            <a:endParaRPr kumimoji="0" lang="en-US" altLang="pt-BR" sz="12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2288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dirty="0">
                <a:latin typeface="Open Sans"/>
              </a:rPr>
              <a:t>Algumas pessoas definem liderança, administração e gerenciamento como a habilidade de distinguir entre o que é importante e o que é urgente. Muitas pessoas tendem a pensar que importante e urgente são sinônimos. Mas não são.</a:t>
            </a:r>
          </a:p>
          <a:p>
            <a:r>
              <a:rPr lang="pt-BR" sz="1200" dirty="0">
                <a:latin typeface="Open Sans"/>
              </a:rPr>
              <a:t>.</a:t>
            </a:r>
            <a:endParaRPr lang="pt-BR" sz="1200" b="0" i="0" dirty="0">
              <a:effectLst/>
              <a:latin typeface="Open Sans"/>
            </a:endParaRPr>
          </a:p>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2A9B-B327-43F5-9709-4E887A73940A}"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269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a:extLst>
              <a:ext uri="{FF2B5EF4-FFF2-40B4-BE49-F238E27FC236}">
                <a16:creationId xmlns:a16="http://schemas.microsoft.com/office/drawing/2014/main" id="{71C041EB-6FC0-4D00-B38E-210A1C285008}"/>
              </a:ext>
            </a:extLst>
          </p:cNvPr>
          <p:cNvSpPr>
            <a:spLocks noGrp="1" noRot="1" noChangeAspect="1" noChangeArrowheads="1" noTextEdit="1"/>
          </p:cNvSpPr>
          <p:nvPr>
            <p:ph type="sldImg"/>
          </p:nvPr>
        </p:nvSpPr>
        <p:spPr>
          <a:ln/>
        </p:spPr>
      </p:sp>
      <p:sp>
        <p:nvSpPr>
          <p:cNvPr id="88067" name="Espaço Reservado para Anotações 2">
            <a:extLst>
              <a:ext uri="{FF2B5EF4-FFF2-40B4-BE49-F238E27FC236}">
                <a16:creationId xmlns:a16="http://schemas.microsoft.com/office/drawing/2014/main" id="{0D1F18B0-64FD-431D-BAF3-88CD08C83B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dirty="0"/>
              <a:t>O princípio é muito simples: avalie a tarefa em termos de urgência e importância, então coloque-a num dos quatro quadrantes. E então, mãos à obra... </a:t>
            </a:r>
          </a:p>
          <a:p>
            <a:endParaRPr lang="pt-BR" altLang="pt-BR" dirty="0"/>
          </a:p>
          <a:p>
            <a:r>
              <a:rPr lang="pt-BR" altLang="pt-BR" dirty="0"/>
              <a:t>Eu quero aqui então colocar uma matriz sobre a outra pra ver o que acontece. Fica assim:</a:t>
            </a:r>
          </a:p>
        </p:txBody>
      </p:sp>
      <p:sp>
        <p:nvSpPr>
          <p:cNvPr id="4" name="Espaço Reservado para Cabeçalho 3">
            <a:extLst>
              <a:ext uri="{FF2B5EF4-FFF2-40B4-BE49-F238E27FC236}">
                <a16:creationId xmlns:a16="http://schemas.microsoft.com/office/drawing/2014/main" id="{5A7884DA-949E-4414-BF13-3115E870A066}"/>
              </a:ext>
            </a:extLst>
          </p:cNvPr>
          <p:cNvSpPr>
            <a:spLocks noGrp="1"/>
          </p:cNvSpPr>
          <p:nvPr>
            <p:ph type="hdr" sz="quarter"/>
          </p:nvPr>
        </p:nvSpPr>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t>SOC July8-2002</a:t>
            </a:r>
          </a:p>
        </p:txBody>
      </p:sp>
      <p:sp>
        <p:nvSpPr>
          <p:cNvPr id="5" name="Espaço Reservado para Data 4">
            <a:extLst>
              <a:ext uri="{FF2B5EF4-FFF2-40B4-BE49-F238E27FC236}">
                <a16:creationId xmlns:a16="http://schemas.microsoft.com/office/drawing/2014/main" id="{39BD6134-E1BC-4F32-A6F2-0430296EECA4}"/>
              </a:ext>
            </a:extLst>
          </p:cNvPr>
          <p:cNvSpPr>
            <a:spLocks noGrp="1"/>
          </p:cNvSpPr>
          <p:nvPr>
            <p:ph type="dt" sz="quarter" idx="1"/>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6935BFA7-03B2-4A48-BB81-6D36E1EDFC23}" type="datetime9">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7/21/2018 12:24:47 PM</a:t>
            </a:fld>
            <a:endPar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endParaRPr>
          </a:p>
        </p:txBody>
      </p:sp>
      <p:sp>
        <p:nvSpPr>
          <p:cNvPr id="6" name="Espaço Reservado para Número de Slide 5">
            <a:extLst>
              <a:ext uri="{FF2B5EF4-FFF2-40B4-BE49-F238E27FC236}">
                <a16:creationId xmlns:a16="http://schemas.microsoft.com/office/drawing/2014/main" id="{390B0FA7-9FA0-4B6F-96E5-56066638CE3C}"/>
              </a:ext>
            </a:extLst>
          </p:cNvPr>
          <p:cNvSpPr>
            <a:spLocks noGrp="1"/>
          </p:cNvSpPr>
          <p:nvPr>
            <p:ph type="sldNum" sz="quarter" idx="5"/>
          </p:nvPr>
        </p:nvSpPr>
        <p:spPr/>
        <p:txBody>
          <a:bodyPr/>
          <a:lstStyle>
            <a:lvl1pPr defTabSz="912813">
              <a:defRPr sz="3200" b="1" i="1">
                <a:solidFill>
                  <a:schemeClr val="bg1"/>
                </a:solidFill>
                <a:latin typeface="Times New Roman" panose="02020603050405020304" pitchFamily="18" charset="0"/>
              </a:defRPr>
            </a:lvl1pPr>
            <a:lvl2pPr marL="742950" indent="-285750" defTabSz="912813">
              <a:defRPr sz="3200" b="1" i="1">
                <a:solidFill>
                  <a:schemeClr val="bg1"/>
                </a:solidFill>
                <a:latin typeface="Times New Roman" panose="02020603050405020304" pitchFamily="18" charset="0"/>
              </a:defRPr>
            </a:lvl2pPr>
            <a:lvl3pPr marL="1143000" indent="-228600" defTabSz="912813">
              <a:defRPr sz="3200" b="1" i="1">
                <a:solidFill>
                  <a:schemeClr val="bg1"/>
                </a:solidFill>
                <a:latin typeface="Times New Roman" panose="02020603050405020304" pitchFamily="18" charset="0"/>
              </a:defRPr>
            </a:lvl3pPr>
            <a:lvl4pPr marL="1600200" indent="-228600" defTabSz="912813">
              <a:defRPr sz="3200" b="1" i="1">
                <a:solidFill>
                  <a:schemeClr val="bg1"/>
                </a:solidFill>
                <a:latin typeface="Times New Roman" panose="02020603050405020304" pitchFamily="18" charset="0"/>
              </a:defRPr>
            </a:lvl4pPr>
            <a:lvl5pPr marL="2057400" indent="-228600" defTabSz="912813">
              <a:defRPr sz="3200" b="1" i="1">
                <a:solidFill>
                  <a:schemeClr val="bg1"/>
                </a:solidFill>
                <a:latin typeface="Times New Roman" panose="02020603050405020304" pitchFamily="18" charset="0"/>
              </a:defRPr>
            </a:lvl5pPr>
            <a:lvl6pPr marL="2514600" indent="-228600" defTabSz="912813" eaLnBrk="0" fontAlgn="base" hangingPunct="0">
              <a:spcBef>
                <a:spcPct val="0"/>
              </a:spcBef>
              <a:spcAft>
                <a:spcPct val="0"/>
              </a:spcAft>
              <a:defRPr sz="3200" b="1" i="1">
                <a:solidFill>
                  <a:schemeClr val="bg1"/>
                </a:solidFill>
                <a:latin typeface="Times New Roman" panose="02020603050405020304" pitchFamily="18" charset="0"/>
              </a:defRPr>
            </a:lvl6pPr>
            <a:lvl7pPr marL="2971800" indent="-228600" defTabSz="912813" eaLnBrk="0" fontAlgn="base" hangingPunct="0">
              <a:spcBef>
                <a:spcPct val="0"/>
              </a:spcBef>
              <a:spcAft>
                <a:spcPct val="0"/>
              </a:spcAft>
              <a:defRPr sz="3200" b="1" i="1">
                <a:solidFill>
                  <a:schemeClr val="bg1"/>
                </a:solidFill>
                <a:latin typeface="Times New Roman" panose="02020603050405020304" pitchFamily="18" charset="0"/>
              </a:defRPr>
            </a:lvl7pPr>
            <a:lvl8pPr marL="3429000" indent="-228600" defTabSz="912813" eaLnBrk="0" fontAlgn="base" hangingPunct="0">
              <a:spcBef>
                <a:spcPct val="0"/>
              </a:spcBef>
              <a:spcAft>
                <a:spcPct val="0"/>
              </a:spcAft>
              <a:defRPr sz="3200" b="1" i="1">
                <a:solidFill>
                  <a:schemeClr val="bg1"/>
                </a:solidFill>
                <a:latin typeface="Times New Roman" panose="02020603050405020304" pitchFamily="18" charset="0"/>
              </a:defRPr>
            </a:lvl8pPr>
            <a:lvl9pPr marL="3886200" indent="-228600" defTabSz="912813" eaLnBrk="0" fontAlgn="base" hangingPunct="0">
              <a:spcBef>
                <a:spcPct val="0"/>
              </a:spcBef>
              <a:spcAft>
                <a:spcPct val="0"/>
              </a:spcAft>
              <a:defRPr sz="3200" b="1" i="1">
                <a:solidFill>
                  <a:schemeClr val="bg1"/>
                </a:solidFill>
                <a:latin typeface="Times New Roman" panose="02020603050405020304" pitchFamily="18"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F9CFA807-21D2-4941-911E-D64C26E2EDFF}" type="slidenum">
              <a:rPr kumimoji="0" lang="en-US" altLang="pt-BR" sz="1200" b="1"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20</a:t>
            </a:fld>
            <a:endParaRPr kumimoji="0" lang="en-US" altLang="pt-BR" sz="12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05326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a:extLst>
              <a:ext uri="{FF2B5EF4-FFF2-40B4-BE49-F238E27FC236}">
                <a16:creationId xmlns:a16="http://schemas.microsoft.com/office/drawing/2014/main" id="{71C041EB-6FC0-4D00-B38E-210A1C285008}"/>
              </a:ext>
            </a:extLst>
          </p:cNvPr>
          <p:cNvSpPr>
            <a:spLocks noGrp="1" noRot="1" noChangeAspect="1" noChangeArrowheads="1" noTextEdit="1"/>
          </p:cNvSpPr>
          <p:nvPr>
            <p:ph type="sldImg"/>
          </p:nvPr>
        </p:nvSpPr>
        <p:spPr>
          <a:ln/>
        </p:spPr>
      </p:sp>
      <p:sp>
        <p:nvSpPr>
          <p:cNvPr id="88067" name="Espaço Reservado para Anotações 2">
            <a:extLst>
              <a:ext uri="{FF2B5EF4-FFF2-40B4-BE49-F238E27FC236}">
                <a16:creationId xmlns:a16="http://schemas.microsoft.com/office/drawing/2014/main" id="{0D1F18B0-64FD-431D-BAF3-88CD08C83B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dirty="0"/>
              <a:t>Se a tarefa é URGENTE E IMPORTANTE, resolva-a imediatamente.</a:t>
            </a:r>
          </a:p>
        </p:txBody>
      </p:sp>
      <p:sp>
        <p:nvSpPr>
          <p:cNvPr id="4" name="Espaço Reservado para Cabeçalho 3">
            <a:extLst>
              <a:ext uri="{FF2B5EF4-FFF2-40B4-BE49-F238E27FC236}">
                <a16:creationId xmlns:a16="http://schemas.microsoft.com/office/drawing/2014/main" id="{5A7884DA-949E-4414-BF13-3115E870A066}"/>
              </a:ext>
            </a:extLst>
          </p:cNvPr>
          <p:cNvSpPr>
            <a:spLocks noGrp="1"/>
          </p:cNvSpPr>
          <p:nvPr>
            <p:ph type="hdr" sz="quarter"/>
          </p:nvPr>
        </p:nvSpPr>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t>SOC July8-2002</a:t>
            </a:r>
          </a:p>
        </p:txBody>
      </p:sp>
      <p:sp>
        <p:nvSpPr>
          <p:cNvPr id="5" name="Espaço Reservado para Data 4">
            <a:extLst>
              <a:ext uri="{FF2B5EF4-FFF2-40B4-BE49-F238E27FC236}">
                <a16:creationId xmlns:a16="http://schemas.microsoft.com/office/drawing/2014/main" id="{39BD6134-E1BC-4F32-A6F2-0430296EECA4}"/>
              </a:ext>
            </a:extLst>
          </p:cNvPr>
          <p:cNvSpPr>
            <a:spLocks noGrp="1"/>
          </p:cNvSpPr>
          <p:nvPr>
            <p:ph type="dt" sz="quarter" idx="1"/>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6935BFA7-03B2-4A48-BB81-6D36E1EDFC23}" type="datetime9">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7/21/2018 12:24:47 PM</a:t>
            </a:fld>
            <a:endPar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endParaRPr>
          </a:p>
        </p:txBody>
      </p:sp>
      <p:sp>
        <p:nvSpPr>
          <p:cNvPr id="6" name="Espaço Reservado para Número de Slide 5">
            <a:extLst>
              <a:ext uri="{FF2B5EF4-FFF2-40B4-BE49-F238E27FC236}">
                <a16:creationId xmlns:a16="http://schemas.microsoft.com/office/drawing/2014/main" id="{390B0FA7-9FA0-4B6F-96E5-56066638CE3C}"/>
              </a:ext>
            </a:extLst>
          </p:cNvPr>
          <p:cNvSpPr>
            <a:spLocks noGrp="1"/>
          </p:cNvSpPr>
          <p:nvPr>
            <p:ph type="sldNum" sz="quarter" idx="5"/>
          </p:nvPr>
        </p:nvSpPr>
        <p:spPr/>
        <p:txBody>
          <a:bodyPr/>
          <a:lstStyle>
            <a:lvl1pPr defTabSz="912813">
              <a:defRPr sz="3200" b="1" i="1">
                <a:solidFill>
                  <a:schemeClr val="bg1"/>
                </a:solidFill>
                <a:latin typeface="Times New Roman" panose="02020603050405020304" pitchFamily="18" charset="0"/>
              </a:defRPr>
            </a:lvl1pPr>
            <a:lvl2pPr marL="742950" indent="-285750" defTabSz="912813">
              <a:defRPr sz="3200" b="1" i="1">
                <a:solidFill>
                  <a:schemeClr val="bg1"/>
                </a:solidFill>
                <a:latin typeface="Times New Roman" panose="02020603050405020304" pitchFamily="18" charset="0"/>
              </a:defRPr>
            </a:lvl2pPr>
            <a:lvl3pPr marL="1143000" indent="-228600" defTabSz="912813">
              <a:defRPr sz="3200" b="1" i="1">
                <a:solidFill>
                  <a:schemeClr val="bg1"/>
                </a:solidFill>
                <a:latin typeface="Times New Roman" panose="02020603050405020304" pitchFamily="18" charset="0"/>
              </a:defRPr>
            </a:lvl3pPr>
            <a:lvl4pPr marL="1600200" indent="-228600" defTabSz="912813">
              <a:defRPr sz="3200" b="1" i="1">
                <a:solidFill>
                  <a:schemeClr val="bg1"/>
                </a:solidFill>
                <a:latin typeface="Times New Roman" panose="02020603050405020304" pitchFamily="18" charset="0"/>
              </a:defRPr>
            </a:lvl4pPr>
            <a:lvl5pPr marL="2057400" indent="-228600" defTabSz="912813">
              <a:defRPr sz="3200" b="1" i="1">
                <a:solidFill>
                  <a:schemeClr val="bg1"/>
                </a:solidFill>
                <a:latin typeface="Times New Roman" panose="02020603050405020304" pitchFamily="18" charset="0"/>
              </a:defRPr>
            </a:lvl5pPr>
            <a:lvl6pPr marL="2514600" indent="-228600" defTabSz="912813" eaLnBrk="0" fontAlgn="base" hangingPunct="0">
              <a:spcBef>
                <a:spcPct val="0"/>
              </a:spcBef>
              <a:spcAft>
                <a:spcPct val="0"/>
              </a:spcAft>
              <a:defRPr sz="3200" b="1" i="1">
                <a:solidFill>
                  <a:schemeClr val="bg1"/>
                </a:solidFill>
                <a:latin typeface="Times New Roman" panose="02020603050405020304" pitchFamily="18" charset="0"/>
              </a:defRPr>
            </a:lvl6pPr>
            <a:lvl7pPr marL="2971800" indent="-228600" defTabSz="912813" eaLnBrk="0" fontAlgn="base" hangingPunct="0">
              <a:spcBef>
                <a:spcPct val="0"/>
              </a:spcBef>
              <a:spcAft>
                <a:spcPct val="0"/>
              </a:spcAft>
              <a:defRPr sz="3200" b="1" i="1">
                <a:solidFill>
                  <a:schemeClr val="bg1"/>
                </a:solidFill>
                <a:latin typeface="Times New Roman" panose="02020603050405020304" pitchFamily="18" charset="0"/>
              </a:defRPr>
            </a:lvl7pPr>
            <a:lvl8pPr marL="3429000" indent="-228600" defTabSz="912813" eaLnBrk="0" fontAlgn="base" hangingPunct="0">
              <a:spcBef>
                <a:spcPct val="0"/>
              </a:spcBef>
              <a:spcAft>
                <a:spcPct val="0"/>
              </a:spcAft>
              <a:defRPr sz="3200" b="1" i="1">
                <a:solidFill>
                  <a:schemeClr val="bg1"/>
                </a:solidFill>
                <a:latin typeface="Times New Roman" panose="02020603050405020304" pitchFamily="18" charset="0"/>
              </a:defRPr>
            </a:lvl8pPr>
            <a:lvl9pPr marL="3886200" indent="-228600" defTabSz="912813" eaLnBrk="0" fontAlgn="base" hangingPunct="0">
              <a:spcBef>
                <a:spcPct val="0"/>
              </a:spcBef>
              <a:spcAft>
                <a:spcPct val="0"/>
              </a:spcAft>
              <a:defRPr sz="3200" b="1" i="1">
                <a:solidFill>
                  <a:schemeClr val="bg1"/>
                </a:solidFill>
                <a:latin typeface="Times New Roman" panose="02020603050405020304" pitchFamily="18"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F9CFA807-21D2-4941-911E-D64C26E2EDFF}" type="slidenum">
              <a:rPr kumimoji="0" lang="en-US" altLang="pt-BR" sz="1200" b="1"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21</a:t>
            </a:fld>
            <a:endParaRPr kumimoji="0" lang="en-US" altLang="pt-BR" sz="12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80142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a:extLst>
              <a:ext uri="{FF2B5EF4-FFF2-40B4-BE49-F238E27FC236}">
                <a16:creationId xmlns:a16="http://schemas.microsoft.com/office/drawing/2014/main" id="{71C041EB-6FC0-4D00-B38E-210A1C285008}"/>
              </a:ext>
            </a:extLst>
          </p:cNvPr>
          <p:cNvSpPr>
            <a:spLocks noGrp="1" noRot="1" noChangeAspect="1" noChangeArrowheads="1" noTextEdit="1"/>
          </p:cNvSpPr>
          <p:nvPr>
            <p:ph type="sldImg"/>
          </p:nvPr>
        </p:nvSpPr>
        <p:spPr>
          <a:ln/>
        </p:spPr>
      </p:sp>
      <p:sp>
        <p:nvSpPr>
          <p:cNvPr id="88067" name="Espaço Reservado para Anotações 2">
            <a:extLst>
              <a:ext uri="{FF2B5EF4-FFF2-40B4-BE49-F238E27FC236}">
                <a16:creationId xmlns:a16="http://schemas.microsoft.com/office/drawing/2014/main" id="{0D1F18B0-64FD-431D-BAF3-88CD08C83B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dirty="0"/>
              <a:t>Se a tarefa é IMPORTANTE, mas NÃO URGENTE, defina um prazo e resolva-a mais tarde</a:t>
            </a:r>
          </a:p>
        </p:txBody>
      </p:sp>
      <p:sp>
        <p:nvSpPr>
          <p:cNvPr id="4" name="Espaço Reservado para Cabeçalho 3">
            <a:extLst>
              <a:ext uri="{FF2B5EF4-FFF2-40B4-BE49-F238E27FC236}">
                <a16:creationId xmlns:a16="http://schemas.microsoft.com/office/drawing/2014/main" id="{5A7884DA-949E-4414-BF13-3115E870A066}"/>
              </a:ext>
            </a:extLst>
          </p:cNvPr>
          <p:cNvSpPr>
            <a:spLocks noGrp="1"/>
          </p:cNvSpPr>
          <p:nvPr>
            <p:ph type="hdr" sz="quarter"/>
          </p:nvPr>
        </p:nvSpPr>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t>SOC July8-2002</a:t>
            </a:r>
          </a:p>
        </p:txBody>
      </p:sp>
      <p:sp>
        <p:nvSpPr>
          <p:cNvPr id="5" name="Espaço Reservado para Data 4">
            <a:extLst>
              <a:ext uri="{FF2B5EF4-FFF2-40B4-BE49-F238E27FC236}">
                <a16:creationId xmlns:a16="http://schemas.microsoft.com/office/drawing/2014/main" id="{39BD6134-E1BC-4F32-A6F2-0430296EECA4}"/>
              </a:ext>
            </a:extLst>
          </p:cNvPr>
          <p:cNvSpPr>
            <a:spLocks noGrp="1"/>
          </p:cNvSpPr>
          <p:nvPr>
            <p:ph type="dt" sz="quarter" idx="1"/>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6935BFA7-03B2-4A48-BB81-6D36E1EDFC23}" type="datetime9">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7/21/2018 12:24:48 PM</a:t>
            </a:fld>
            <a:endPar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endParaRPr>
          </a:p>
        </p:txBody>
      </p:sp>
      <p:sp>
        <p:nvSpPr>
          <p:cNvPr id="6" name="Espaço Reservado para Número de Slide 5">
            <a:extLst>
              <a:ext uri="{FF2B5EF4-FFF2-40B4-BE49-F238E27FC236}">
                <a16:creationId xmlns:a16="http://schemas.microsoft.com/office/drawing/2014/main" id="{390B0FA7-9FA0-4B6F-96E5-56066638CE3C}"/>
              </a:ext>
            </a:extLst>
          </p:cNvPr>
          <p:cNvSpPr>
            <a:spLocks noGrp="1"/>
          </p:cNvSpPr>
          <p:nvPr>
            <p:ph type="sldNum" sz="quarter" idx="5"/>
          </p:nvPr>
        </p:nvSpPr>
        <p:spPr/>
        <p:txBody>
          <a:bodyPr/>
          <a:lstStyle>
            <a:lvl1pPr defTabSz="912813">
              <a:defRPr sz="3200" b="1" i="1">
                <a:solidFill>
                  <a:schemeClr val="bg1"/>
                </a:solidFill>
                <a:latin typeface="Times New Roman" panose="02020603050405020304" pitchFamily="18" charset="0"/>
              </a:defRPr>
            </a:lvl1pPr>
            <a:lvl2pPr marL="742950" indent="-285750" defTabSz="912813">
              <a:defRPr sz="3200" b="1" i="1">
                <a:solidFill>
                  <a:schemeClr val="bg1"/>
                </a:solidFill>
                <a:latin typeface="Times New Roman" panose="02020603050405020304" pitchFamily="18" charset="0"/>
              </a:defRPr>
            </a:lvl2pPr>
            <a:lvl3pPr marL="1143000" indent="-228600" defTabSz="912813">
              <a:defRPr sz="3200" b="1" i="1">
                <a:solidFill>
                  <a:schemeClr val="bg1"/>
                </a:solidFill>
                <a:latin typeface="Times New Roman" panose="02020603050405020304" pitchFamily="18" charset="0"/>
              </a:defRPr>
            </a:lvl3pPr>
            <a:lvl4pPr marL="1600200" indent="-228600" defTabSz="912813">
              <a:defRPr sz="3200" b="1" i="1">
                <a:solidFill>
                  <a:schemeClr val="bg1"/>
                </a:solidFill>
                <a:latin typeface="Times New Roman" panose="02020603050405020304" pitchFamily="18" charset="0"/>
              </a:defRPr>
            </a:lvl4pPr>
            <a:lvl5pPr marL="2057400" indent="-228600" defTabSz="912813">
              <a:defRPr sz="3200" b="1" i="1">
                <a:solidFill>
                  <a:schemeClr val="bg1"/>
                </a:solidFill>
                <a:latin typeface="Times New Roman" panose="02020603050405020304" pitchFamily="18" charset="0"/>
              </a:defRPr>
            </a:lvl5pPr>
            <a:lvl6pPr marL="2514600" indent="-228600" defTabSz="912813" eaLnBrk="0" fontAlgn="base" hangingPunct="0">
              <a:spcBef>
                <a:spcPct val="0"/>
              </a:spcBef>
              <a:spcAft>
                <a:spcPct val="0"/>
              </a:spcAft>
              <a:defRPr sz="3200" b="1" i="1">
                <a:solidFill>
                  <a:schemeClr val="bg1"/>
                </a:solidFill>
                <a:latin typeface="Times New Roman" panose="02020603050405020304" pitchFamily="18" charset="0"/>
              </a:defRPr>
            </a:lvl6pPr>
            <a:lvl7pPr marL="2971800" indent="-228600" defTabSz="912813" eaLnBrk="0" fontAlgn="base" hangingPunct="0">
              <a:spcBef>
                <a:spcPct val="0"/>
              </a:spcBef>
              <a:spcAft>
                <a:spcPct val="0"/>
              </a:spcAft>
              <a:defRPr sz="3200" b="1" i="1">
                <a:solidFill>
                  <a:schemeClr val="bg1"/>
                </a:solidFill>
                <a:latin typeface="Times New Roman" panose="02020603050405020304" pitchFamily="18" charset="0"/>
              </a:defRPr>
            </a:lvl7pPr>
            <a:lvl8pPr marL="3429000" indent="-228600" defTabSz="912813" eaLnBrk="0" fontAlgn="base" hangingPunct="0">
              <a:spcBef>
                <a:spcPct val="0"/>
              </a:spcBef>
              <a:spcAft>
                <a:spcPct val="0"/>
              </a:spcAft>
              <a:defRPr sz="3200" b="1" i="1">
                <a:solidFill>
                  <a:schemeClr val="bg1"/>
                </a:solidFill>
                <a:latin typeface="Times New Roman" panose="02020603050405020304" pitchFamily="18" charset="0"/>
              </a:defRPr>
            </a:lvl8pPr>
            <a:lvl9pPr marL="3886200" indent="-228600" defTabSz="912813" eaLnBrk="0" fontAlgn="base" hangingPunct="0">
              <a:spcBef>
                <a:spcPct val="0"/>
              </a:spcBef>
              <a:spcAft>
                <a:spcPct val="0"/>
              </a:spcAft>
              <a:defRPr sz="3200" b="1" i="1">
                <a:solidFill>
                  <a:schemeClr val="bg1"/>
                </a:solidFill>
                <a:latin typeface="Times New Roman" panose="02020603050405020304" pitchFamily="18"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F9CFA807-21D2-4941-911E-D64C26E2EDFF}" type="slidenum">
              <a:rPr kumimoji="0" lang="en-US" altLang="pt-BR" sz="1200" b="1"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22</a:t>
            </a:fld>
            <a:endParaRPr kumimoji="0" lang="en-US" altLang="pt-BR" sz="12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23361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a:extLst>
              <a:ext uri="{FF2B5EF4-FFF2-40B4-BE49-F238E27FC236}">
                <a16:creationId xmlns:a16="http://schemas.microsoft.com/office/drawing/2014/main" id="{71C041EB-6FC0-4D00-B38E-210A1C285008}"/>
              </a:ext>
            </a:extLst>
          </p:cNvPr>
          <p:cNvSpPr>
            <a:spLocks noGrp="1" noRot="1" noChangeAspect="1" noChangeArrowheads="1" noTextEdit="1"/>
          </p:cNvSpPr>
          <p:nvPr>
            <p:ph type="sldImg"/>
          </p:nvPr>
        </p:nvSpPr>
        <p:spPr>
          <a:ln/>
        </p:spPr>
      </p:sp>
      <p:sp>
        <p:nvSpPr>
          <p:cNvPr id="88067" name="Espaço Reservado para Anotações 2">
            <a:extLst>
              <a:ext uri="{FF2B5EF4-FFF2-40B4-BE49-F238E27FC236}">
                <a16:creationId xmlns:a16="http://schemas.microsoft.com/office/drawing/2014/main" id="{0D1F18B0-64FD-431D-BAF3-88CD08C83B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dirty="0"/>
              <a:t>Se a tarefa é URGENTE, mas não é IMPORTANTE, delegue-a para outra pessoa</a:t>
            </a:r>
          </a:p>
        </p:txBody>
      </p:sp>
      <p:sp>
        <p:nvSpPr>
          <p:cNvPr id="4" name="Espaço Reservado para Cabeçalho 3">
            <a:extLst>
              <a:ext uri="{FF2B5EF4-FFF2-40B4-BE49-F238E27FC236}">
                <a16:creationId xmlns:a16="http://schemas.microsoft.com/office/drawing/2014/main" id="{5A7884DA-949E-4414-BF13-3115E870A066}"/>
              </a:ext>
            </a:extLst>
          </p:cNvPr>
          <p:cNvSpPr>
            <a:spLocks noGrp="1"/>
          </p:cNvSpPr>
          <p:nvPr>
            <p:ph type="hdr" sz="quarter"/>
          </p:nvPr>
        </p:nvSpPr>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t>SOC July8-2002</a:t>
            </a:r>
          </a:p>
        </p:txBody>
      </p:sp>
      <p:sp>
        <p:nvSpPr>
          <p:cNvPr id="5" name="Espaço Reservado para Data 4">
            <a:extLst>
              <a:ext uri="{FF2B5EF4-FFF2-40B4-BE49-F238E27FC236}">
                <a16:creationId xmlns:a16="http://schemas.microsoft.com/office/drawing/2014/main" id="{39BD6134-E1BC-4F32-A6F2-0430296EECA4}"/>
              </a:ext>
            </a:extLst>
          </p:cNvPr>
          <p:cNvSpPr>
            <a:spLocks noGrp="1"/>
          </p:cNvSpPr>
          <p:nvPr>
            <p:ph type="dt" sz="quarter" idx="1"/>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6935BFA7-03B2-4A48-BB81-6D36E1EDFC23}" type="datetime9">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7/21/2018 12:24:48 PM</a:t>
            </a:fld>
            <a:endPar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endParaRPr>
          </a:p>
        </p:txBody>
      </p:sp>
      <p:sp>
        <p:nvSpPr>
          <p:cNvPr id="6" name="Espaço Reservado para Número de Slide 5">
            <a:extLst>
              <a:ext uri="{FF2B5EF4-FFF2-40B4-BE49-F238E27FC236}">
                <a16:creationId xmlns:a16="http://schemas.microsoft.com/office/drawing/2014/main" id="{390B0FA7-9FA0-4B6F-96E5-56066638CE3C}"/>
              </a:ext>
            </a:extLst>
          </p:cNvPr>
          <p:cNvSpPr>
            <a:spLocks noGrp="1"/>
          </p:cNvSpPr>
          <p:nvPr>
            <p:ph type="sldNum" sz="quarter" idx="5"/>
          </p:nvPr>
        </p:nvSpPr>
        <p:spPr/>
        <p:txBody>
          <a:bodyPr/>
          <a:lstStyle>
            <a:lvl1pPr defTabSz="912813">
              <a:defRPr sz="3200" b="1" i="1">
                <a:solidFill>
                  <a:schemeClr val="bg1"/>
                </a:solidFill>
                <a:latin typeface="Times New Roman" panose="02020603050405020304" pitchFamily="18" charset="0"/>
              </a:defRPr>
            </a:lvl1pPr>
            <a:lvl2pPr marL="742950" indent="-285750" defTabSz="912813">
              <a:defRPr sz="3200" b="1" i="1">
                <a:solidFill>
                  <a:schemeClr val="bg1"/>
                </a:solidFill>
                <a:latin typeface="Times New Roman" panose="02020603050405020304" pitchFamily="18" charset="0"/>
              </a:defRPr>
            </a:lvl2pPr>
            <a:lvl3pPr marL="1143000" indent="-228600" defTabSz="912813">
              <a:defRPr sz="3200" b="1" i="1">
                <a:solidFill>
                  <a:schemeClr val="bg1"/>
                </a:solidFill>
                <a:latin typeface="Times New Roman" panose="02020603050405020304" pitchFamily="18" charset="0"/>
              </a:defRPr>
            </a:lvl3pPr>
            <a:lvl4pPr marL="1600200" indent="-228600" defTabSz="912813">
              <a:defRPr sz="3200" b="1" i="1">
                <a:solidFill>
                  <a:schemeClr val="bg1"/>
                </a:solidFill>
                <a:latin typeface="Times New Roman" panose="02020603050405020304" pitchFamily="18" charset="0"/>
              </a:defRPr>
            </a:lvl4pPr>
            <a:lvl5pPr marL="2057400" indent="-228600" defTabSz="912813">
              <a:defRPr sz="3200" b="1" i="1">
                <a:solidFill>
                  <a:schemeClr val="bg1"/>
                </a:solidFill>
                <a:latin typeface="Times New Roman" panose="02020603050405020304" pitchFamily="18" charset="0"/>
              </a:defRPr>
            </a:lvl5pPr>
            <a:lvl6pPr marL="2514600" indent="-228600" defTabSz="912813" eaLnBrk="0" fontAlgn="base" hangingPunct="0">
              <a:spcBef>
                <a:spcPct val="0"/>
              </a:spcBef>
              <a:spcAft>
                <a:spcPct val="0"/>
              </a:spcAft>
              <a:defRPr sz="3200" b="1" i="1">
                <a:solidFill>
                  <a:schemeClr val="bg1"/>
                </a:solidFill>
                <a:latin typeface="Times New Roman" panose="02020603050405020304" pitchFamily="18" charset="0"/>
              </a:defRPr>
            </a:lvl6pPr>
            <a:lvl7pPr marL="2971800" indent="-228600" defTabSz="912813" eaLnBrk="0" fontAlgn="base" hangingPunct="0">
              <a:spcBef>
                <a:spcPct val="0"/>
              </a:spcBef>
              <a:spcAft>
                <a:spcPct val="0"/>
              </a:spcAft>
              <a:defRPr sz="3200" b="1" i="1">
                <a:solidFill>
                  <a:schemeClr val="bg1"/>
                </a:solidFill>
                <a:latin typeface="Times New Roman" panose="02020603050405020304" pitchFamily="18" charset="0"/>
              </a:defRPr>
            </a:lvl7pPr>
            <a:lvl8pPr marL="3429000" indent="-228600" defTabSz="912813" eaLnBrk="0" fontAlgn="base" hangingPunct="0">
              <a:spcBef>
                <a:spcPct val="0"/>
              </a:spcBef>
              <a:spcAft>
                <a:spcPct val="0"/>
              </a:spcAft>
              <a:defRPr sz="3200" b="1" i="1">
                <a:solidFill>
                  <a:schemeClr val="bg1"/>
                </a:solidFill>
                <a:latin typeface="Times New Roman" panose="02020603050405020304" pitchFamily="18" charset="0"/>
              </a:defRPr>
            </a:lvl8pPr>
            <a:lvl9pPr marL="3886200" indent="-228600" defTabSz="912813" eaLnBrk="0" fontAlgn="base" hangingPunct="0">
              <a:spcBef>
                <a:spcPct val="0"/>
              </a:spcBef>
              <a:spcAft>
                <a:spcPct val="0"/>
              </a:spcAft>
              <a:defRPr sz="3200" b="1" i="1">
                <a:solidFill>
                  <a:schemeClr val="bg1"/>
                </a:solidFill>
                <a:latin typeface="Times New Roman" panose="02020603050405020304" pitchFamily="18"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F9CFA807-21D2-4941-911E-D64C26E2EDFF}" type="slidenum">
              <a:rPr kumimoji="0" lang="en-US" altLang="pt-BR" sz="1200" b="1"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23</a:t>
            </a:fld>
            <a:endParaRPr kumimoji="0" lang="en-US" altLang="pt-BR" sz="12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88650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a:extLst>
              <a:ext uri="{FF2B5EF4-FFF2-40B4-BE49-F238E27FC236}">
                <a16:creationId xmlns:a16="http://schemas.microsoft.com/office/drawing/2014/main" id="{71C041EB-6FC0-4D00-B38E-210A1C285008}"/>
              </a:ext>
            </a:extLst>
          </p:cNvPr>
          <p:cNvSpPr>
            <a:spLocks noGrp="1" noRot="1" noChangeAspect="1" noChangeArrowheads="1" noTextEdit="1"/>
          </p:cNvSpPr>
          <p:nvPr>
            <p:ph type="sldImg"/>
          </p:nvPr>
        </p:nvSpPr>
        <p:spPr>
          <a:ln/>
        </p:spPr>
      </p:sp>
      <p:sp>
        <p:nvSpPr>
          <p:cNvPr id="88067" name="Espaço Reservado para Anotações 2">
            <a:extLst>
              <a:ext uri="{FF2B5EF4-FFF2-40B4-BE49-F238E27FC236}">
                <a16:creationId xmlns:a16="http://schemas.microsoft.com/office/drawing/2014/main" id="{0D1F18B0-64FD-431D-BAF3-88CD08C83B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dirty="0"/>
              <a:t>Se a tarefa é NÃO URGENTE e NÃO IMPORTANTE, tire-a de sua lista de prioridades. Delete ou só pense nela se tiver algum tempo livre.</a:t>
            </a:r>
          </a:p>
        </p:txBody>
      </p:sp>
      <p:sp>
        <p:nvSpPr>
          <p:cNvPr id="4" name="Espaço Reservado para Cabeçalho 3">
            <a:extLst>
              <a:ext uri="{FF2B5EF4-FFF2-40B4-BE49-F238E27FC236}">
                <a16:creationId xmlns:a16="http://schemas.microsoft.com/office/drawing/2014/main" id="{5A7884DA-949E-4414-BF13-3115E870A066}"/>
              </a:ext>
            </a:extLst>
          </p:cNvPr>
          <p:cNvSpPr>
            <a:spLocks noGrp="1"/>
          </p:cNvSpPr>
          <p:nvPr>
            <p:ph type="hdr" sz="quarter"/>
          </p:nvPr>
        </p:nvSpPr>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t>SOC July8-2002</a:t>
            </a:r>
          </a:p>
        </p:txBody>
      </p:sp>
      <p:sp>
        <p:nvSpPr>
          <p:cNvPr id="5" name="Espaço Reservado para Data 4">
            <a:extLst>
              <a:ext uri="{FF2B5EF4-FFF2-40B4-BE49-F238E27FC236}">
                <a16:creationId xmlns:a16="http://schemas.microsoft.com/office/drawing/2014/main" id="{39BD6134-E1BC-4F32-A6F2-0430296EECA4}"/>
              </a:ext>
            </a:extLst>
          </p:cNvPr>
          <p:cNvSpPr>
            <a:spLocks noGrp="1"/>
          </p:cNvSpPr>
          <p:nvPr>
            <p:ph type="dt" sz="quarter" idx="1"/>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6935BFA7-03B2-4A48-BB81-6D36E1EDFC23}" type="datetime9">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7/21/2018 12:24:48 PM</a:t>
            </a:fld>
            <a:endPar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endParaRPr>
          </a:p>
        </p:txBody>
      </p:sp>
      <p:sp>
        <p:nvSpPr>
          <p:cNvPr id="6" name="Espaço Reservado para Número de Slide 5">
            <a:extLst>
              <a:ext uri="{FF2B5EF4-FFF2-40B4-BE49-F238E27FC236}">
                <a16:creationId xmlns:a16="http://schemas.microsoft.com/office/drawing/2014/main" id="{390B0FA7-9FA0-4B6F-96E5-56066638CE3C}"/>
              </a:ext>
            </a:extLst>
          </p:cNvPr>
          <p:cNvSpPr>
            <a:spLocks noGrp="1"/>
          </p:cNvSpPr>
          <p:nvPr>
            <p:ph type="sldNum" sz="quarter" idx="5"/>
          </p:nvPr>
        </p:nvSpPr>
        <p:spPr/>
        <p:txBody>
          <a:bodyPr/>
          <a:lstStyle>
            <a:lvl1pPr defTabSz="912813">
              <a:defRPr sz="3200" b="1" i="1">
                <a:solidFill>
                  <a:schemeClr val="bg1"/>
                </a:solidFill>
                <a:latin typeface="Times New Roman" panose="02020603050405020304" pitchFamily="18" charset="0"/>
              </a:defRPr>
            </a:lvl1pPr>
            <a:lvl2pPr marL="742950" indent="-285750" defTabSz="912813">
              <a:defRPr sz="3200" b="1" i="1">
                <a:solidFill>
                  <a:schemeClr val="bg1"/>
                </a:solidFill>
                <a:latin typeface="Times New Roman" panose="02020603050405020304" pitchFamily="18" charset="0"/>
              </a:defRPr>
            </a:lvl2pPr>
            <a:lvl3pPr marL="1143000" indent="-228600" defTabSz="912813">
              <a:defRPr sz="3200" b="1" i="1">
                <a:solidFill>
                  <a:schemeClr val="bg1"/>
                </a:solidFill>
                <a:latin typeface="Times New Roman" panose="02020603050405020304" pitchFamily="18" charset="0"/>
              </a:defRPr>
            </a:lvl3pPr>
            <a:lvl4pPr marL="1600200" indent="-228600" defTabSz="912813">
              <a:defRPr sz="3200" b="1" i="1">
                <a:solidFill>
                  <a:schemeClr val="bg1"/>
                </a:solidFill>
                <a:latin typeface="Times New Roman" panose="02020603050405020304" pitchFamily="18" charset="0"/>
              </a:defRPr>
            </a:lvl4pPr>
            <a:lvl5pPr marL="2057400" indent="-228600" defTabSz="912813">
              <a:defRPr sz="3200" b="1" i="1">
                <a:solidFill>
                  <a:schemeClr val="bg1"/>
                </a:solidFill>
                <a:latin typeface="Times New Roman" panose="02020603050405020304" pitchFamily="18" charset="0"/>
              </a:defRPr>
            </a:lvl5pPr>
            <a:lvl6pPr marL="2514600" indent="-228600" defTabSz="912813" eaLnBrk="0" fontAlgn="base" hangingPunct="0">
              <a:spcBef>
                <a:spcPct val="0"/>
              </a:spcBef>
              <a:spcAft>
                <a:spcPct val="0"/>
              </a:spcAft>
              <a:defRPr sz="3200" b="1" i="1">
                <a:solidFill>
                  <a:schemeClr val="bg1"/>
                </a:solidFill>
                <a:latin typeface="Times New Roman" panose="02020603050405020304" pitchFamily="18" charset="0"/>
              </a:defRPr>
            </a:lvl6pPr>
            <a:lvl7pPr marL="2971800" indent="-228600" defTabSz="912813" eaLnBrk="0" fontAlgn="base" hangingPunct="0">
              <a:spcBef>
                <a:spcPct val="0"/>
              </a:spcBef>
              <a:spcAft>
                <a:spcPct val="0"/>
              </a:spcAft>
              <a:defRPr sz="3200" b="1" i="1">
                <a:solidFill>
                  <a:schemeClr val="bg1"/>
                </a:solidFill>
                <a:latin typeface="Times New Roman" panose="02020603050405020304" pitchFamily="18" charset="0"/>
              </a:defRPr>
            </a:lvl7pPr>
            <a:lvl8pPr marL="3429000" indent="-228600" defTabSz="912813" eaLnBrk="0" fontAlgn="base" hangingPunct="0">
              <a:spcBef>
                <a:spcPct val="0"/>
              </a:spcBef>
              <a:spcAft>
                <a:spcPct val="0"/>
              </a:spcAft>
              <a:defRPr sz="3200" b="1" i="1">
                <a:solidFill>
                  <a:schemeClr val="bg1"/>
                </a:solidFill>
                <a:latin typeface="Times New Roman" panose="02020603050405020304" pitchFamily="18" charset="0"/>
              </a:defRPr>
            </a:lvl8pPr>
            <a:lvl9pPr marL="3886200" indent="-228600" defTabSz="912813" eaLnBrk="0" fontAlgn="base" hangingPunct="0">
              <a:spcBef>
                <a:spcPct val="0"/>
              </a:spcBef>
              <a:spcAft>
                <a:spcPct val="0"/>
              </a:spcAft>
              <a:defRPr sz="3200" b="1" i="1">
                <a:solidFill>
                  <a:schemeClr val="bg1"/>
                </a:solidFill>
                <a:latin typeface="Times New Roman" panose="02020603050405020304" pitchFamily="18"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F9CFA807-21D2-4941-911E-D64C26E2EDFF}" type="slidenum">
              <a:rPr kumimoji="0" lang="en-US" altLang="pt-BR" sz="1200" b="1"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24</a:t>
            </a:fld>
            <a:endParaRPr kumimoji="0" lang="en-US" altLang="pt-BR" sz="12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78524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a:extLst>
              <a:ext uri="{FF2B5EF4-FFF2-40B4-BE49-F238E27FC236}">
                <a16:creationId xmlns:a16="http://schemas.microsoft.com/office/drawing/2014/main" id="{71C041EB-6FC0-4D00-B38E-210A1C285008}"/>
              </a:ext>
            </a:extLst>
          </p:cNvPr>
          <p:cNvSpPr>
            <a:spLocks noGrp="1" noRot="1" noChangeAspect="1" noChangeArrowheads="1" noTextEdit="1"/>
          </p:cNvSpPr>
          <p:nvPr>
            <p:ph type="sldImg"/>
          </p:nvPr>
        </p:nvSpPr>
        <p:spPr>
          <a:ln/>
        </p:spPr>
      </p:sp>
      <p:sp>
        <p:nvSpPr>
          <p:cNvPr id="88067" name="Espaço Reservado para Anotações 2">
            <a:extLst>
              <a:ext uri="{FF2B5EF4-FFF2-40B4-BE49-F238E27FC236}">
                <a16:creationId xmlns:a16="http://schemas.microsoft.com/office/drawing/2014/main" id="{0D1F18B0-64FD-431D-BAF3-88CD08C83B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a:p>
        </p:txBody>
      </p:sp>
      <p:sp>
        <p:nvSpPr>
          <p:cNvPr id="4" name="Espaço Reservado para Cabeçalho 3">
            <a:extLst>
              <a:ext uri="{FF2B5EF4-FFF2-40B4-BE49-F238E27FC236}">
                <a16:creationId xmlns:a16="http://schemas.microsoft.com/office/drawing/2014/main" id="{5A7884DA-949E-4414-BF13-3115E870A066}"/>
              </a:ext>
            </a:extLst>
          </p:cNvPr>
          <p:cNvSpPr>
            <a:spLocks noGrp="1"/>
          </p:cNvSpPr>
          <p:nvPr>
            <p:ph type="hdr" sz="quarter"/>
          </p:nvPr>
        </p:nvSpPr>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t>SOC July8-2002</a:t>
            </a:r>
          </a:p>
        </p:txBody>
      </p:sp>
      <p:sp>
        <p:nvSpPr>
          <p:cNvPr id="5" name="Espaço Reservado para Data 4">
            <a:extLst>
              <a:ext uri="{FF2B5EF4-FFF2-40B4-BE49-F238E27FC236}">
                <a16:creationId xmlns:a16="http://schemas.microsoft.com/office/drawing/2014/main" id="{39BD6134-E1BC-4F32-A6F2-0430296EECA4}"/>
              </a:ext>
            </a:extLst>
          </p:cNvPr>
          <p:cNvSpPr>
            <a:spLocks noGrp="1"/>
          </p:cNvSpPr>
          <p:nvPr>
            <p:ph type="dt" sz="quarter" idx="1"/>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6935BFA7-03B2-4A48-BB81-6D36E1EDFC23}" type="datetime9">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7/21/2018 12:24:48 PM</a:t>
            </a:fld>
            <a:endPar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endParaRPr>
          </a:p>
        </p:txBody>
      </p:sp>
      <p:sp>
        <p:nvSpPr>
          <p:cNvPr id="6" name="Espaço Reservado para Número de Slide 5">
            <a:extLst>
              <a:ext uri="{FF2B5EF4-FFF2-40B4-BE49-F238E27FC236}">
                <a16:creationId xmlns:a16="http://schemas.microsoft.com/office/drawing/2014/main" id="{390B0FA7-9FA0-4B6F-96E5-56066638CE3C}"/>
              </a:ext>
            </a:extLst>
          </p:cNvPr>
          <p:cNvSpPr>
            <a:spLocks noGrp="1"/>
          </p:cNvSpPr>
          <p:nvPr>
            <p:ph type="sldNum" sz="quarter" idx="5"/>
          </p:nvPr>
        </p:nvSpPr>
        <p:spPr/>
        <p:txBody>
          <a:bodyPr/>
          <a:lstStyle>
            <a:lvl1pPr defTabSz="912813">
              <a:defRPr sz="3200" b="1" i="1">
                <a:solidFill>
                  <a:schemeClr val="bg1"/>
                </a:solidFill>
                <a:latin typeface="Times New Roman" panose="02020603050405020304" pitchFamily="18" charset="0"/>
              </a:defRPr>
            </a:lvl1pPr>
            <a:lvl2pPr marL="742950" indent="-285750" defTabSz="912813">
              <a:defRPr sz="3200" b="1" i="1">
                <a:solidFill>
                  <a:schemeClr val="bg1"/>
                </a:solidFill>
                <a:latin typeface="Times New Roman" panose="02020603050405020304" pitchFamily="18" charset="0"/>
              </a:defRPr>
            </a:lvl2pPr>
            <a:lvl3pPr marL="1143000" indent="-228600" defTabSz="912813">
              <a:defRPr sz="3200" b="1" i="1">
                <a:solidFill>
                  <a:schemeClr val="bg1"/>
                </a:solidFill>
                <a:latin typeface="Times New Roman" panose="02020603050405020304" pitchFamily="18" charset="0"/>
              </a:defRPr>
            </a:lvl3pPr>
            <a:lvl4pPr marL="1600200" indent="-228600" defTabSz="912813">
              <a:defRPr sz="3200" b="1" i="1">
                <a:solidFill>
                  <a:schemeClr val="bg1"/>
                </a:solidFill>
                <a:latin typeface="Times New Roman" panose="02020603050405020304" pitchFamily="18" charset="0"/>
              </a:defRPr>
            </a:lvl4pPr>
            <a:lvl5pPr marL="2057400" indent="-228600" defTabSz="912813">
              <a:defRPr sz="3200" b="1" i="1">
                <a:solidFill>
                  <a:schemeClr val="bg1"/>
                </a:solidFill>
                <a:latin typeface="Times New Roman" panose="02020603050405020304" pitchFamily="18" charset="0"/>
              </a:defRPr>
            </a:lvl5pPr>
            <a:lvl6pPr marL="2514600" indent="-228600" defTabSz="912813" eaLnBrk="0" fontAlgn="base" hangingPunct="0">
              <a:spcBef>
                <a:spcPct val="0"/>
              </a:spcBef>
              <a:spcAft>
                <a:spcPct val="0"/>
              </a:spcAft>
              <a:defRPr sz="3200" b="1" i="1">
                <a:solidFill>
                  <a:schemeClr val="bg1"/>
                </a:solidFill>
                <a:latin typeface="Times New Roman" panose="02020603050405020304" pitchFamily="18" charset="0"/>
              </a:defRPr>
            </a:lvl6pPr>
            <a:lvl7pPr marL="2971800" indent="-228600" defTabSz="912813" eaLnBrk="0" fontAlgn="base" hangingPunct="0">
              <a:spcBef>
                <a:spcPct val="0"/>
              </a:spcBef>
              <a:spcAft>
                <a:spcPct val="0"/>
              </a:spcAft>
              <a:defRPr sz="3200" b="1" i="1">
                <a:solidFill>
                  <a:schemeClr val="bg1"/>
                </a:solidFill>
                <a:latin typeface="Times New Roman" panose="02020603050405020304" pitchFamily="18" charset="0"/>
              </a:defRPr>
            </a:lvl7pPr>
            <a:lvl8pPr marL="3429000" indent="-228600" defTabSz="912813" eaLnBrk="0" fontAlgn="base" hangingPunct="0">
              <a:spcBef>
                <a:spcPct val="0"/>
              </a:spcBef>
              <a:spcAft>
                <a:spcPct val="0"/>
              </a:spcAft>
              <a:defRPr sz="3200" b="1" i="1">
                <a:solidFill>
                  <a:schemeClr val="bg1"/>
                </a:solidFill>
                <a:latin typeface="Times New Roman" panose="02020603050405020304" pitchFamily="18" charset="0"/>
              </a:defRPr>
            </a:lvl8pPr>
            <a:lvl9pPr marL="3886200" indent="-228600" defTabSz="912813" eaLnBrk="0" fontAlgn="base" hangingPunct="0">
              <a:spcBef>
                <a:spcPct val="0"/>
              </a:spcBef>
              <a:spcAft>
                <a:spcPct val="0"/>
              </a:spcAft>
              <a:defRPr sz="3200" b="1" i="1">
                <a:solidFill>
                  <a:schemeClr val="bg1"/>
                </a:solidFill>
                <a:latin typeface="Times New Roman" panose="02020603050405020304" pitchFamily="18"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F9CFA807-21D2-4941-911E-D64C26E2EDFF}" type="slidenum">
              <a:rPr kumimoji="0" lang="en-US" altLang="pt-BR" sz="1200" b="1"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25</a:t>
            </a:fld>
            <a:endParaRPr kumimoji="0" lang="en-US" altLang="pt-BR" sz="12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0926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que pode impedir você?</a:t>
            </a:r>
          </a:p>
          <a:p>
            <a:pPr eaLnBrk="1" hangingPunct="1"/>
            <a:r>
              <a:rPr lang="en-US" altLang="pt-BR" sz="1200" b="1" dirty="0">
                <a:cs typeface="Arial" panose="020B0604020202020204" pitchFamily="34" charset="0"/>
              </a:rPr>
              <a:t>Negative Thoughts</a:t>
            </a:r>
            <a:endParaRPr lang="en-US" altLang="pt-BR" sz="1200" b="1" dirty="0">
              <a:cs typeface="Times New Roman" panose="02020603050405020304" pitchFamily="18" charset="0"/>
            </a:endParaRPr>
          </a:p>
          <a:p>
            <a:pPr eaLnBrk="1" hangingPunct="1"/>
            <a:r>
              <a:rPr lang="en-US" altLang="pt-BR" sz="1200" b="1" dirty="0">
                <a:cs typeface="Arial" panose="020B0604020202020204" pitchFamily="34" charset="0"/>
              </a:rPr>
              <a:t>Negative People</a:t>
            </a:r>
            <a:endParaRPr lang="en-US" altLang="pt-BR" sz="1200" b="1" dirty="0">
              <a:cs typeface="Times New Roman" panose="02020603050405020304" pitchFamily="18" charset="0"/>
            </a:endParaRPr>
          </a:p>
          <a:p>
            <a:pPr eaLnBrk="1" hangingPunct="1"/>
            <a:r>
              <a:rPr lang="en-US" altLang="pt-BR" sz="1200" b="1" dirty="0">
                <a:cs typeface="Arial" panose="020B0604020202020204" pitchFamily="34" charset="0"/>
              </a:rPr>
              <a:t>Low Self-Esteem</a:t>
            </a:r>
            <a:endParaRPr lang="en-US" altLang="pt-BR" sz="1200" b="1" dirty="0">
              <a:cs typeface="Times New Roman" panose="02020603050405020304" pitchFamily="18" charset="0"/>
            </a:endParaRPr>
          </a:p>
          <a:p>
            <a:pPr eaLnBrk="1" hangingPunct="1"/>
            <a:r>
              <a:rPr lang="en-US" altLang="pt-BR" sz="1200" b="1" dirty="0">
                <a:cs typeface="Arial" panose="020B0604020202020204" pitchFamily="34" charset="0"/>
              </a:rPr>
              <a:t>Fear of Failure </a:t>
            </a:r>
            <a:endParaRPr lang="en-US" altLang="pt-BR" sz="1200" b="1" dirty="0">
              <a:cs typeface="Times New Roman" panose="02020603050405020304" pitchFamily="18" charset="0"/>
            </a:endParaRPr>
          </a:p>
          <a:p>
            <a:pPr eaLnBrk="1" hangingPunct="1"/>
            <a:r>
              <a:rPr lang="en-US" altLang="pt-BR" sz="1200" b="1" dirty="0">
                <a:cs typeface="Arial" panose="020B0604020202020204" pitchFamily="34" charset="0"/>
              </a:rPr>
              <a:t>Fear of Rejection / Criticism</a:t>
            </a:r>
          </a:p>
          <a:p>
            <a:endParaRPr lang="pt-BR" dirty="0"/>
          </a:p>
        </p:txBody>
      </p:sp>
      <p:sp>
        <p:nvSpPr>
          <p:cNvPr id="4" name="Espaço Reservado para Número de Slide 3"/>
          <p:cNvSpPr>
            <a:spLocks noGrp="1"/>
          </p:cNvSpPr>
          <p:nvPr>
            <p:ph type="sldNum" sz="quarter" idx="10"/>
          </p:nvPr>
        </p:nvSpPr>
        <p:spPr/>
        <p:txBody>
          <a:bodyPr/>
          <a:lstStyle/>
          <a:p>
            <a:fld id="{0EA42A9B-B327-43F5-9709-4E887A73940A}" type="slidenum">
              <a:rPr lang="pt-BR" smtClean="0"/>
              <a:t>27</a:t>
            </a:fld>
            <a:endParaRPr lang="pt-BR"/>
          </a:p>
        </p:txBody>
      </p:sp>
    </p:spTree>
    <p:extLst>
      <p:ext uri="{BB962C8B-B14F-4D97-AF65-F5344CB8AC3E}">
        <p14:creationId xmlns:p14="http://schemas.microsoft.com/office/powerpoint/2010/main" val="4239114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A42A9B-B327-43F5-9709-4E887A73940A}" type="slidenum">
              <a:rPr lang="pt-BR" smtClean="0"/>
              <a:t>28</a:t>
            </a:fld>
            <a:endParaRPr lang="pt-BR"/>
          </a:p>
        </p:txBody>
      </p:sp>
    </p:spTree>
    <p:extLst>
      <p:ext uri="{BB962C8B-B14F-4D97-AF65-F5344CB8AC3E}">
        <p14:creationId xmlns:p14="http://schemas.microsoft.com/office/powerpoint/2010/main" val="483866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eaLnBrk="1" hangingPunct="1"/>
            <a:r>
              <a:rPr lang="en-US" altLang="pt-BR" b="0" dirty="0"/>
              <a:t>A </a:t>
            </a:r>
            <a:r>
              <a:rPr lang="en-US" altLang="pt-BR" b="0" dirty="0" err="1"/>
              <a:t>urgência</a:t>
            </a:r>
            <a:r>
              <a:rPr lang="en-US" altLang="pt-BR" b="0" dirty="0"/>
              <a:t> </a:t>
            </a:r>
            <a:r>
              <a:rPr lang="en-US" altLang="pt-BR" b="0" dirty="0" err="1"/>
              <a:t>em</a:t>
            </a:r>
            <a:r>
              <a:rPr lang="en-US" altLang="pt-BR" b="0" dirty="0"/>
              <a:t> </a:t>
            </a:r>
            <a:r>
              <a:rPr lang="en-US" altLang="pt-BR" b="0" dirty="0" err="1"/>
              <a:t>si</a:t>
            </a:r>
            <a:r>
              <a:rPr lang="en-US" altLang="pt-BR" b="0" dirty="0"/>
              <a:t> </a:t>
            </a:r>
            <a:r>
              <a:rPr lang="en-US" altLang="pt-BR" b="0" dirty="0" err="1"/>
              <a:t>não</a:t>
            </a:r>
            <a:r>
              <a:rPr lang="en-US" altLang="pt-BR" b="0" dirty="0"/>
              <a:t> é um </a:t>
            </a:r>
            <a:r>
              <a:rPr lang="en-US" altLang="pt-BR" b="0" dirty="0" err="1"/>
              <a:t>problema</a:t>
            </a:r>
            <a:r>
              <a:rPr lang="en-US" altLang="pt-BR" b="0" dirty="0"/>
              <a:t>. </a:t>
            </a:r>
            <a:r>
              <a:rPr lang="en-US" altLang="pt-BR" b="0" dirty="0" err="1"/>
              <a:t>Quando</a:t>
            </a:r>
            <a:r>
              <a:rPr lang="en-US" altLang="pt-BR" b="0" dirty="0"/>
              <a:t> a </a:t>
            </a:r>
            <a:r>
              <a:rPr lang="en-US" altLang="pt-BR" b="0" dirty="0" err="1"/>
              <a:t>urgência</a:t>
            </a:r>
            <a:r>
              <a:rPr lang="en-US" altLang="pt-BR" b="0" dirty="0"/>
              <a:t> é o </a:t>
            </a:r>
            <a:r>
              <a:rPr lang="en-US" altLang="pt-BR" b="0" dirty="0" err="1"/>
              <a:t>fator</a:t>
            </a:r>
            <a:r>
              <a:rPr lang="en-US" altLang="pt-BR" b="0" dirty="0"/>
              <a:t> </a:t>
            </a:r>
            <a:r>
              <a:rPr lang="en-US" altLang="pt-BR" b="0" dirty="0" err="1"/>
              <a:t>dominante</a:t>
            </a:r>
            <a:r>
              <a:rPr lang="en-US" altLang="pt-BR" b="0" dirty="0"/>
              <a:t> </a:t>
            </a:r>
            <a:r>
              <a:rPr lang="en-US" altLang="pt-BR" b="0" dirty="0" err="1"/>
              <a:t>em</a:t>
            </a:r>
            <a:r>
              <a:rPr lang="en-US" altLang="pt-BR" b="0" dirty="0"/>
              <a:t> </a:t>
            </a:r>
            <a:r>
              <a:rPr lang="en-US" altLang="pt-BR" b="0" dirty="0" err="1"/>
              <a:t>nossas</a:t>
            </a:r>
            <a:r>
              <a:rPr lang="en-US" altLang="pt-BR" b="0" dirty="0"/>
              <a:t> </a:t>
            </a:r>
            <a:r>
              <a:rPr lang="en-US" altLang="pt-BR" b="0" dirty="0" err="1"/>
              <a:t>vidas</a:t>
            </a:r>
            <a:r>
              <a:rPr lang="en-US" altLang="pt-BR" b="0" dirty="0"/>
              <a:t>, a </a:t>
            </a:r>
            <a:r>
              <a:rPr lang="en-US" altLang="pt-BR" b="0" dirty="0" err="1"/>
              <a:t>importância</a:t>
            </a:r>
            <a:r>
              <a:rPr lang="en-US" altLang="pt-BR" b="0" dirty="0"/>
              <a:t> </a:t>
            </a:r>
            <a:r>
              <a:rPr lang="en-US" altLang="pt-BR" b="0" dirty="0" err="1"/>
              <a:t>não</a:t>
            </a:r>
            <a:r>
              <a:rPr lang="en-US" altLang="pt-BR" b="0" dirty="0"/>
              <a:t> é. Por </a:t>
            </a:r>
            <a:r>
              <a:rPr lang="en-US" altLang="pt-BR" b="0" dirty="0" err="1"/>
              <a:t>isso</a:t>
            </a:r>
            <a:r>
              <a:rPr lang="en-US" altLang="pt-BR" b="0" dirty="0"/>
              <a:t> é </a:t>
            </a:r>
            <a:r>
              <a:rPr lang="en-US" altLang="pt-BR" b="0" dirty="0" err="1"/>
              <a:t>importante</a:t>
            </a:r>
            <a:r>
              <a:rPr lang="en-US" altLang="pt-BR" b="0" dirty="0"/>
              <a:t> </a:t>
            </a:r>
            <a:r>
              <a:rPr lang="en-US" altLang="pt-BR" b="0" dirty="0" err="1"/>
              <a:t>sempre</a:t>
            </a:r>
            <a:r>
              <a:rPr lang="en-US" altLang="pt-BR" b="0" dirty="0"/>
              <a:t> </a:t>
            </a:r>
            <a:r>
              <a:rPr lang="en-US" altLang="pt-BR" b="0" dirty="0" err="1"/>
              <a:t>avaliar</a:t>
            </a:r>
            <a:r>
              <a:rPr lang="en-US" altLang="pt-BR" b="0" dirty="0"/>
              <a:t> as </a:t>
            </a:r>
            <a:r>
              <a:rPr lang="en-US" altLang="pt-BR" b="0" dirty="0" err="1"/>
              <a:t>atividades</a:t>
            </a:r>
            <a:r>
              <a:rPr lang="en-US" altLang="pt-BR" b="0" dirty="0"/>
              <a:t> que </a:t>
            </a:r>
            <a:r>
              <a:rPr lang="en-US" altLang="pt-BR" b="0" dirty="0" err="1"/>
              <a:t>consomem</a:t>
            </a:r>
            <a:r>
              <a:rPr lang="en-US" altLang="pt-BR" b="0" dirty="0"/>
              <a:t> </a:t>
            </a:r>
            <a:r>
              <a:rPr lang="en-US" altLang="pt-BR" b="0" dirty="0" err="1"/>
              <a:t>seu</a:t>
            </a:r>
            <a:r>
              <a:rPr lang="en-US" altLang="pt-BR" b="0" dirty="0"/>
              <a:t> tempo, se </a:t>
            </a:r>
            <a:r>
              <a:rPr lang="en-US" altLang="pt-BR" b="0" dirty="0" err="1"/>
              <a:t>são</a:t>
            </a:r>
            <a:r>
              <a:rPr lang="en-US" altLang="pt-BR" b="0" dirty="0"/>
              <a:t> </a:t>
            </a:r>
            <a:r>
              <a:rPr lang="en-US" altLang="pt-BR" b="0" dirty="0" err="1"/>
              <a:t>urgentes</a:t>
            </a:r>
            <a:r>
              <a:rPr lang="en-US" altLang="pt-BR" b="0" dirty="0"/>
              <a:t> e </a:t>
            </a:r>
            <a:r>
              <a:rPr lang="en-US" altLang="pt-BR" b="0" dirty="0" err="1"/>
              <a:t>importantes</a:t>
            </a:r>
            <a:r>
              <a:rPr lang="en-US" altLang="pt-BR" b="0" dirty="0"/>
              <a:t>.</a:t>
            </a:r>
          </a:p>
          <a:p>
            <a:endParaRPr lang="pt-BR" dirty="0"/>
          </a:p>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2A9B-B327-43F5-9709-4E887A73940A}"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15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a:extLst>
              <a:ext uri="{FF2B5EF4-FFF2-40B4-BE49-F238E27FC236}">
                <a16:creationId xmlns:a16="http://schemas.microsoft.com/office/drawing/2014/main" id="{71C041EB-6FC0-4D00-B38E-210A1C285008}"/>
              </a:ext>
            </a:extLst>
          </p:cNvPr>
          <p:cNvSpPr>
            <a:spLocks noGrp="1" noRot="1" noChangeAspect="1" noChangeArrowheads="1" noTextEdit="1"/>
          </p:cNvSpPr>
          <p:nvPr>
            <p:ph type="sldImg"/>
          </p:nvPr>
        </p:nvSpPr>
        <p:spPr>
          <a:ln/>
        </p:spPr>
      </p:sp>
      <p:sp>
        <p:nvSpPr>
          <p:cNvPr id="88067" name="Espaço Reservado para Anotações 2">
            <a:extLst>
              <a:ext uri="{FF2B5EF4-FFF2-40B4-BE49-F238E27FC236}">
                <a16:creationId xmlns:a16="http://schemas.microsoft.com/office/drawing/2014/main" id="{0D1F18B0-64FD-431D-BAF3-88CD08C83B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sz="1200" b="0" dirty="0"/>
              <a:t>Essa é a </a:t>
            </a:r>
            <a:r>
              <a:rPr lang="en-US" altLang="pt-BR" sz="1200" b="0" dirty="0" err="1"/>
              <a:t>matriz</a:t>
            </a:r>
            <a:r>
              <a:rPr lang="en-US" altLang="pt-BR" sz="1200" b="0" dirty="0"/>
              <a:t>, </a:t>
            </a:r>
            <a:r>
              <a:rPr lang="en-US" altLang="pt-BR" sz="1200" b="0" dirty="0" err="1"/>
              <a:t>olha</a:t>
            </a:r>
            <a:r>
              <a:rPr lang="en-US" altLang="pt-BR" sz="1200" b="0" dirty="0"/>
              <a:t> que legal. A </a:t>
            </a:r>
            <a:r>
              <a:rPr lang="en-US" altLang="pt-BR" sz="1200" b="0" dirty="0" err="1"/>
              <a:t>ideia</a:t>
            </a:r>
            <a:r>
              <a:rPr lang="en-US" altLang="pt-BR" sz="1200" b="0" dirty="0"/>
              <a:t> é </a:t>
            </a:r>
            <a:r>
              <a:rPr lang="en-US" altLang="pt-BR" sz="1200" b="0" dirty="0" err="1"/>
              <a:t>sempre</a:t>
            </a:r>
            <a:r>
              <a:rPr lang="en-US" altLang="pt-BR" sz="1200" b="0" dirty="0"/>
              <a:t> </a:t>
            </a:r>
            <a:r>
              <a:rPr lang="en-US" altLang="pt-BR" sz="1200" b="0" dirty="0" err="1"/>
              <a:t>refletir</a:t>
            </a:r>
            <a:r>
              <a:rPr lang="en-US" altLang="pt-BR" sz="1200" b="0" dirty="0"/>
              <a:t> </a:t>
            </a:r>
            <a:r>
              <a:rPr lang="en-US" altLang="pt-BR" sz="1200" b="0" dirty="0" err="1"/>
              <a:t>sobre</a:t>
            </a:r>
            <a:r>
              <a:rPr lang="en-US" altLang="pt-BR" sz="1200" b="0" dirty="0"/>
              <a:t> a </a:t>
            </a:r>
            <a:r>
              <a:rPr lang="en-US" altLang="pt-BR" sz="1200" b="0" dirty="0" err="1"/>
              <a:t>razão</a:t>
            </a:r>
            <a:r>
              <a:rPr lang="en-US" altLang="pt-BR" sz="1200" b="0" dirty="0"/>
              <a:t> de </a:t>
            </a:r>
            <a:r>
              <a:rPr lang="en-US" altLang="pt-BR" sz="1200" b="0" dirty="0" err="1"/>
              <a:t>você</a:t>
            </a:r>
            <a:r>
              <a:rPr lang="en-US" altLang="pt-BR" sz="1200" b="0" dirty="0"/>
              <a:t> </a:t>
            </a:r>
            <a:r>
              <a:rPr lang="en-US" altLang="pt-BR" sz="1200" b="0" dirty="0" err="1"/>
              <a:t>estar</a:t>
            </a:r>
            <a:r>
              <a:rPr lang="en-US" altLang="pt-BR" sz="1200" b="0" dirty="0"/>
              <a:t> num </a:t>
            </a:r>
            <a:r>
              <a:rPr lang="en-US" altLang="pt-BR" sz="1200" b="0" dirty="0" err="1"/>
              <a:t>determinado</a:t>
            </a:r>
            <a:r>
              <a:rPr lang="en-US" altLang="pt-BR" sz="1200" b="0" dirty="0"/>
              <a:t> </a:t>
            </a:r>
            <a:r>
              <a:rPr lang="en-US" altLang="pt-BR" sz="1200" b="0" dirty="0" err="1"/>
              <a:t>quadrante</a:t>
            </a:r>
            <a:r>
              <a:rPr lang="en-US" altLang="pt-BR" sz="1200" b="0" dirty="0"/>
              <a:t>. </a:t>
            </a:r>
            <a:r>
              <a:rPr lang="en-US" altLang="pt-BR" sz="1200" b="0" dirty="0" err="1"/>
              <a:t>Você</a:t>
            </a:r>
            <a:r>
              <a:rPr lang="en-US" altLang="pt-BR" sz="1200" b="0" dirty="0"/>
              <a:t> </a:t>
            </a:r>
            <a:r>
              <a:rPr lang="en-US" altLang="pt-BR" sz="1200" b="0" dirty="0" err="1"/>
              <a:t>está</a:t>
            </a:r>
            <a:r>
              <a:rPr lang="en-US" altLang="pt-BR" sz="1200" b="0" dirty="0"/>
              <a:t> no </a:t>
            </a:r>
            <a:r>
              <a:rPr lang="en-US" altLang="pt-BR" sz="1200" b="0" dirty="0" err="1"/>
              <a:t>quadrante</a:t>
            </a:r>
            <a:r>
              <a:rPr lang="en-US" altLang="pt-BR" sz="1200" b="0" dirty="0"/>
              <a:t> I, </a:t>
            </a:r>
            <a:r>
              <a:rPr lang="en-US" altLang="pt-BR" sz="1200" b="0" dirty="0" err="1"/>
              <a:t>fazendo</a:t>
            </a:r>
            <a:r>
              <a:rPr lang="en-US" altLang="pt-BR" sz="1200" b="0" dirty="0"/>
              <a:t> </a:t>
            </a:r>
            <a:r>
              <a:rPr lang="en-US" altLang="pt-BR" sz="1200" b="0" dirty="0" err="1"/>
              <a:t>papel</a:t>
            </a:r>
            <a:r>
              <a:rPr lang="en-US" altLang="pt-BR" sz="1200" b="0" dirty="0"/>
              <a:t> de </a:t>
            </a:r>
            <a:r>
              <a:rPr lang="en-US" altLang="pt-BR" sz="1200" b="0" dirty="0" err="1"/>
              <a:t>bombeiro</a:t>
            </a:r>
            <a:r>
              <a:rPr lang="en-US" altLang="pt-BR" sz="1200" b="0" dirty="0"/>
              <a:t>, por </a:t>
            </a:r>
            <a:r>
              <a:rPr lang="en-US" altLang="pt-BR" sz="1200" b="0" dirty="0" err="1"/>
              <a:t>quê</a:t>
            </a:r>
            <a:r>
              <a:rPr lang="en-US" altLang="pt-BR" sz="1200" b="0" dirty="0"/>
              <a:t>? Por causa da </a:t>
            </a:r>
            <a:r>
              <a:rPr lang="en-US" altLang="pt-BR" sz="1200" b="0" dirty="0" err="1"/>
              <a:t>urgência</a:t>
            </a:r>
            <a:r>
              <a:rPr lang="en-US" altLang="pt-BR" sz="1200" b="0" dirty="0"/>
              <a:t> das </a:t>
            </a:r>
            <a:r>
              <a:rPr lang="en-US" altLang="pt-BR" sz="1200" b="0" dirty="0" err="1"/>
              <a:t>coisas</a:t>
            </a:r>
            <a:r>
              <a:rPr lang="en-US" altLang="pt-BR" sz="1200" b="0" dirty="0"/>
              <a:t> </a:t>
            </a:r>
            <a:r>
              <a:rPr kumimoji="0" lang="pt-BR" sz="1200" b="0" i="0" u="none" strike="noStrike" kern="1200" cap="none" spc="0" normalizeH="0" baseline="0" noProof="0" dirty="0">
                <a:ln>
                  <a:noFill/>
                </a:ln>
                <a:solidFill>
                  <a:srgbClr val="FFFFFF"/>
                </a:solidFill>
                <a:effectLst/>
                <a:uLnTx/>
                <a:uFillTx/>
                <a:latin typeface="Open Sans"/>
                <a:ea typeface="+mn-ea"/>
                <a:cs typeface="+mn-cs"/>
              </a:rPr>
              <a:t>que necessitam de atenção imediata, pois provocam consequências imediatas? Ou por causa da</a:t>
            </a:r>
            <a:r>
              <a:rPr lang="en-US" altLang="pt-BR" sz="1200" b="0" dirty="0"/>
              <a:t> </a:t>
            </a:r>
            <a:r>
              <a:rPr lang="en-US" altLang="pt-BR" sz="1200" b="0" dirty="0" err="1"/>
              <a:t>importância</a:t>
            </a:r>
            <a:r>
              <a:rPr lang="en-US" altLang="pt-BR" sz="1200" b="0" dirty="0"/>
              <a:t> das </a:t>
            </a:r>
            <a:r>
              <a:rPr lang="en-US" altLang="pt-BR" sz="1200" b="0" dirty="0" err="1"/>
              <a:t>coisas</a:t>
            </a:r>
            <a:r>
              <a:rPr lang="en-US" altLang="pt-BR" sz="1200" b="0" dirty="0"/>
              <a:t> q</a:t>
            </a:r>
            <a:r>
              <a:rPr kumimoji="0" lang="pt-BR" sz="1200" b="0" i="0" u="none" strike="noStrike" kern="1200" cap="none" spc="0" normalizeH="0" baseline="0" noProof="0" dirty="0" err="1">
                <a:ln>
                  <a:noFill/>
                </a:ln>
                <a:solidFill>
                  <a:srgbClr val="FFFFFF"/>
                </a:solidFill>
                <a:effectLst/>
                <a:uLnTx/>
                <a:uFillTx/>
                <a:latin typeface="Open Sans"/>
                <a:ea typeface="+mn-ea"/>
                <a:cs typeface="+mn-cs"/>
              </a:rPr>
              <a:t>ue</a:t>
            </a:r>
            <a:r>
              <a:rPr kumimoji="0" lang="pt-BR" sz="1200" b="0" i="0" u="none" strike="noStrike" kern="1200" cap="none" spc="0" normalizeH="0" baseline="0" noProof="0" dirty="0">
                <a:ln>
                  <a:noFill/>
                </a:ln>
                <a:solidFill>
                  <a:srgbClr val="FFFFFF"/>
                </a:solidFill>
                <a:effectLst/>
                <a:uLnTx/>
                <a:uFillTx/>
                <a:latin typeface="Open Sans"/>
                <a:ea typeface="+mn-ea"/>
                <a:cs typeface="+mn-cs"/>
              </a:rPr>
              <a:t> têm grande peso em sua capacidade de atingir os objetivos</a:t>
            </a:r>
            <a:r>
              <a:rPr lang="en-US" altLang="pt-BR" sz="1200" b="0" dirty="0"/>
              <a:t>?</a:t>
            </a:r>
          </a:p>
          <a:p>
            <a:pPr eaLnBrk="1" hangingPunct="1"/>
            <a:endParaRPr lang="en-US" altLang="pt-BR" sz="1200" b="0" dirty="0"/>
          </a:p>
          <a:p>
            <a:pPr eaLnBrk="1" hangingPunct="1"/>
            <a:r>
              <a:rPr lang="en-US" altLang="pt-BR" sz="1200" b="0" dirty="0" err="1"/>
              <a:t>Quando</a:t>
            </a:r>
            <a:r>
              <a:rPr lang="en-US" altLang="pt-BR" sz="1200" b="0" dirty="0"/>
              <a:t> a </a:t>
            </a:r>
            <a:r>
              <a:rPr lang="en-US" altLang="pt-BR" sz="1200" b="0" dirty="0" err="1"/>
              <a:t>urgência</a:t>
            </a:r>
            <a:r>
              <a:rPr lang="en-US" altLang="pt-BR" sz="1200" b="0" dirty="0"/>
              <a:t> </a:t>
            </a:r>
            <a:r>
              <a:rPr lang="en-US" altLang="pt-BR" sz="1200" b="0" dirty="0" err="1"/>
              <a:t>domina</a:t>
            </a:r>
            <a:r>
              <a:rPr lang="en-US" altLang="pt-BR" sz="1200" b="0" dirty="0"/>
              <a:t> e a </a:t>
            </a:r>
            <a:r>
              <a:rPr lang="en-US" altLang="pt-BR" sz="1200" b="0" dirty="0" err="1"/>
              <a:t>importância</a:t>
            </a:r>
            <a:r>
              <a:rPr lang="en-US" altLang="pt-BR" sz="1200" b="0" dirty="0"/>
              <a:t> </a:t>
            </a:r>
            <a:r>
              <a:rPr lang="en-US" altLang="pt-BR" sz="1200" b="0" dirty="0" err="1"/>
              <a:t>diminui</a:t>
            </a:r>
            <a:r>
              <a:rPr lang="en-US" altLang="pt-BR" sz="1200" b="0" dirty="0"/>
              <a:t>, </a:t>
            </a:r>
            <a:r>
              <a:rPr lang="en-US" altLang="pt-BR" sz="1200" b="0" dirty="0" err="1"/>
              <a:t>você</a:t>
            </a:r>
            <a:r>
              <a:rPr lang="en-US" altLang="pt-BR" sz="1200" b="0" dirty="0"/>
              <a:t> </a:t>
            </a:r>
            <a:r>
              <a:rPr lang="en-US" altLang="pt-BR" sz="1200" b="0" dirty="0" err="1"/>
              <a:t>cai</a:t>
            </a:r>
            <a:r>
              <a:rPr lang="en-US" altLang="pt-BR" sz="1200" b="0" dirty="0"/>
              <a:t> para o </a:t>
            </a:r>
            <a:r>
              <a:rPr lang="en-US" altLang="pt-BR" sz="1200" b="0" dirty="0" err="1"/>
              <a:t>quadrante</a:t>
            </a:r>
            <a:r>
              <a:rPr lang="en-US" altLang="pt-BR" sz="1200" b="0" dirty="0"/>
              <a:t> III, o da </a:t>
            </a:r>
            <a:r>
              <a:rPr lang="en-US" altLang="pt-BR" sz="1200" b="0" dirty="0" err="1"/>
              <a:t>distração</a:t>
            </a:r>
            <a:r>
              <a:rPr lang="en-US" altLang="pt-BR" sz="1200" b="0" dirty="0"/>
              <a:t>. Se a </a:t>
            </a:r>
            <a:r>
              <a:rPr lang="en-US" altLang="pt-BR" sz="1200" b="0" dirty="0" err="1"/>
              <a:t>importância</a:t>
            </a:r>
            <a:r>
              <a:rPr lang="en-US" altLang="pt-BR" sz="1200" b="0" dirty="0"/>
              <a:t> </a:t>
            </a:r>
            <a:r>
              <a:rPr lang="en-US" altLang="pt-BR" sz="1200" b="0" dirty="0" err="1"/>
              <a:t>domina</a:t>
            </a:r>
            <a:r>
              <a:rPr lang="en-US" altLang="pt-BR" sz="1200" b="0" dirty="0"/>
              <a:t> e a </a:t>
            </a:r>
            <a:r>
              <a:rPr lang="en-US" altLang="pt-BR" sz="1200" b="0" dirty="0" err="1"/>
              <a:t>urgência</a:t>
            </a:r>
            <a:r>
              <a:rPr lang="en-US" altLang="pt-BR" sz="1200" b="0" dirty="0"/>
              <a:t> </a:t>
            </a:r>
            <a:r>
              <a:rPr lang="en-US" altLang="pt-BR" sz="1200" b="0" dirty="0" err="1"/>
              <a:t>cai</a:t>
            </a:r>
            <a:r>
              <a:rPr lang="en-US" altLang="pt-BR" sz="1200" b="0" dirty="0"/>
              <a:t>, </a:t>
            </a:r>
            <a:r>
              <a:rPr lang="en-US" altLang="pt-BR" sz="1200" b="0" dirty="0" err="1"/>
              <a:t>você</a:t>
            </a:r>
            <a:r>
              <a:rPr lang="en-US" altLang="pt-BR" sz="1200" b="0" dirty="0"/>
              <a:t> </a:t>
            </a:r>
            <a:r>
              <a:rPr lang="en-US" altLang="pt-BR" sz="1200" b="0" dirty="0" err="1"/>
              <a:t>vai</a:t>
            </a:r>
            <a:r>
              <a:rPr lang="en-US" altLang="pt-BR" sz="1200" b="0" dirty="0"/>
              <a:t> para o </a:t>
            </a:r>
            <a:r>
              <a:rPr lang="en-US" altLang="pt-BR" sz="1200" b="0" dirty="0" err="1"/>
              <a:t>quadrante</a:t>
            </a:r>
            <a:r>
              <a:rPr lang="en-US" altLang="pt-BR" sz="1200" b="0" dirty="0"/>
              <a:t> II, o do tempo de </a:t>
            </a:r>
            <a:r>
              <a:rPr lang="en-US" altLang="pt-BR" sz="1200" b="0" dirty="0" err="1"/>
              <a:t>Qualidade</a:t>
            </a:r>
            <a:r>
              <a:rPr lang="en-US" altLang="pt-BR" sz="1200" b="0" dirty="0"/>
              <a:t>. É </a:t>
            </a:r>
            <a:r>
              <a:rPr lang="en-US" altLang="pt-BR" sz="1200" b="0" dirty="0" err="1"/>
              <a:t>ali</a:t>
            </a:r>
            <a:r>
              <a:rPr lang="en-US" altLang="pt-BR" sz="1200" b="0" dirty="0"/>
              <a:t> que </a:t>
            </a:r>
            <a:r>
              <a:rPr lang="en-US" altLang="pt-BR" sz="1200" b="0" dirty="0" err="1"/>
              <a:t>deveríamos</a:t>
            </a:r>
            <a:r>
              <a:rPr lang="en-US" altLang="pt-BR" sz="1200" b="0" dirty="0"/>
              <a:t> </a:t>
            </a:r>
            <a:r>
              <a:rPr lang="en-US" altLang="pt-BR" sz="1200" b="0" dirty="0" err="1"/>
              <a:t>gastar</a:t>
            </a:r>
            <a:r>
              <a:rPr lang="en-US" altLang="pt-BR" sz="1200" b="0" dirty="0"/>
              <a:t> a </a:t>
            </a:r>
            <a:r>
              <a:rPr lang="en-US" altLang="pt-BR" sz="1200" b="0" dirty="0" err="1"/>
              <a:t>maior</a:t>
            </a:r>
            <a:r>
              <a:rPr lang="en-US" altLang="pt-BR" sz="1200" b="0" dirty="0"/>
              <a:t> </a:t>
            </a:r>
            <a:r>
              <a:rPr lang="en-US" altLang="pt-BR" sz="1200" b="0" dirty="0" err="1"/>
              <a:t>parte</a:t>
            </a:r>
            <a:r>
              <a:rPr lang="en-US" altLang="pt-BR" sz="1200" b="0" dirty="0"/>
              <a:t> de </a:t>
            </a:r>
            <a:r>
              <a:rPr lang="en-US" altLang="pt-BR" sz="1200" b="0" dirty="0" err="1"/>
              <a:t>nosso</a:t>
            </a:r>
            <a:r>
              <a:rPr lang="en-US" altLang="pt-BR" sz="1200" b="0" dirty="0"/>
              <a:t> tempo.</a:t>
            </a:r>
          </a:p>
          <a:p>
            <a:pPr eaLnBrk="1" hangingPunct="1"/>
            <a:endParaRPr lang="en-US" altLang="pt-BR" sz="1200" b="0" dirty="0"/>
          </a:p>
          <a:p>
            <a:pPr eaLnBrk="1" hangingPunct="1"/>
            <a:r>
              <a:rPr lang="en-US" altLang="pt-BR" sz="1200" b="0" dirty="0"/>
              <a:t>Mas </a:t>
            </a:r>
            <a:r>
              <a:rPr lang="en-US" altLang="pt-BR" sz="1200" b="0" dirty="0" err="1"/>
              <a:t>onde</a:t>
            </a:r>
            <a:r>
              <a:rPr lang="en-US" altLang="pt-BR" sz="1200" b="0" dirty="0"/>
              <a:t> </a:t>
            </a:r>
            <a:r>
              <a:rPr lang="en-US" altLang="pt-BR" sz="1200" b="0" dirty="0" err="1"/>
              <a:t>arrumar</a:t>
            </a:r>
            <a:r>
              <a:rPr lang="en-US" altLang="pt-BR" sz="1200" b="0" dirty="0"/>
              <a:t> tempo para </a:t>
            </a:r>
            <a:r>
              <a:rPr lang="en-US" altLang="pt-BR" sz="1200" b="0" dirty="0" err="1"/>
              <a:t>gastar</a:t>
            </a:r>
            <a:r>
              <a:rPr lang="en-US" altLang="pt-BR" sz="1200" b="0" dirty="0"/>
              <a:t> no </a:t>
            </a:r>
            <a:r>
              <a:rPr lang="en-US" altLang="pt-BR" sz="1200" b="0" dirty="0" err="1"/>
              <a:t>Quadrante</a:t>
            </a:r>
            <a:r>
              <a:rPr lang="en-US" altLang="pt-BR" sz="1200" b="0" dirty="0"/>
              <a:t> II? No </a:t>
            </a:r>
            <a:r>
              <a:rPr lang="en-US" altLang="pt-BR" sz="1200" b="0" dirty="0" err="1"/>
              <a:t>quadrante</a:t>
            </a:r>
            <a:r>
              <a:rPr lang="en-US" altLang="pt-BR" sz="1200" b="0" dirty="0"/>
              <a:t> III, o da </a:t>
            </a:r>
            <a:r>
              <a:rPr lang="en-US" altLang="pt-BR" sz="1200" b="0" dirty="0" err="1"/>
              <a:t>distração</a:t>
            </a:r>
            <a:r>
              <a:rPr lang="en-US" altLang="pt-BR" sz="1200" b="0" dirty="0"/>
              <a:t>. </a:t>
            </a:r>
          </a:p>
          <a:p>
            <a:pPr eaLnBrk="1" hangingPunct="1"/>
            <a:endParaRPr lang="en-US" altLang="pt-BR" sz="1200" b="0" dirty="0"/>
          </a:p>
          <a:p>
            <a:pPr eaLnBrk="1" hangingPunct="1"/>
            <a:r>
              <a:rPr lang="en-US" altLang="pt-BR" sz="1200" b="0" dirty="0"/>
              <a:t>No </a:t>
            </a:r>
            <a:r>
              <a:rPr lang="en-US" altLang="pt-BR" sz="1200" b="0" dirty="0" err="1"/>
              <a:t>quadrante</a:t>
            </a:r>
            <a:r>
              <a:rPr lang="en-US" altLang="pt-BR" sz="1200" b="0" dirty="0"/>
              <a:t> I, das </a:t>
            </a:r>
            <a:r>
              <a:rPr lang="en-US" altLang="pt-BR" sz="1200" b="0" dirty="0" err="1"/>
              <a:t>coisas</a:t>
            </a:r>
            <a:r>
              <a:rPr lang="en-US" altLang="pt-BR" sz="1200" b="0" dirty="0"/>
              <a:t> </a:t>
            </a:r>
            <a:r>
              <a:rPr lang="en-US" altLang="pt-BR" sz="1200" b="0" dirty="0" err="1"/>
              <a:t>urgentes</a:t>
            </a:r>
            <a:r>
              <a:rPr lang="en-US" altLang="pt-BR" sz="1200" b="0" dirty="0"/>
              <a:t> e </a:t>
            </a:r>
            <a:r>
              <a:rPr lang="en-US" altLang="pt-BR" sz="1200" b="0" dirty="0" err="1"/>
              <a:t>importantes</a:t>
            </a:r>
            <a:r>
              <a:rPr lang="en-US" altLang="pt-BR" sz="1200" b="0" dirty="0"/>
              <a:t>, </a:t>
            </a:r>
            <a:r>
              <a:rPr lang="en-US" altLang="pt-BR" sz="1200" b="0" dirty="0" err="1"/>
              <a:t>sabemos</a:t>
            </a:r>
            <a:r>
              <a:rPr lang="en-US" altLang="pt-BR" sz="1200" b="0" dirty="0"/>
              <a:t> que </a:t>
            </a:r>
            <a:r>
              <a:rPr lang="en-US" altLang="pt-BR" sz="1200" b="0" dirty="0" err="1"/>
              <a:t>não</a:t>
            </a:r>
            <a:r>
              <a:rPr lang="en-US" altLang="pt-BR" sz="1200" b="0" dirty="0"/>
              <a:t> </a:t>
            </a:r>
            <a:r>
              <a:rPr lang="en-US" altLang="pt-BR" sz="1200" b="0" dirty="0" err="1"/>
              <a:t>há</a:t>
            </a:r>
            <a:r>
              <a:rPr lang="en-US" altLang="pt-BR" sz="1200" b="0" dirty="0"/>
              <a:t> </a:t>
            </a:r>
            <a:r>
              <a:rPr lang="en-US" altLang="pt-BR" sz="1200" b="0" dirty="0" err="1"/>
              <a:t>saída</a:t>
            </a:r>
            <a:r>
              <a:rPr lang="en-US" altLang="pt-BR" sz="1200" b="0" dirty="0"/>
              <a:t>. No </a:t>
            </a:r>
            <a:r>
              <a:rPr lang="en-US" altLang="pt-BR" sz="1200" b="0" dirty="0" err="1"/>
              <a:t>quadrante</a:t>
            </a:r>
            <a:r>
              <a:rPr lang="en-US" altLang="pt-BR" sz="1200" b="0" dirty="0"/>
              <a:t> IV, dos </a:t>
            </a:r>
            <a:r>
              <a:rPr lang="en-US" altLang="pt-BR" sz="1200" b="0" dirty="0" err="1"/>
              <a:t>não</a:t>
            </a:r>
            <a:r>
              <a:rPr lang="en-US" altLang="pt-BR" sz="1200" b="0" dirty="0"/>
              <a:t> </a:t>
            </a:r>
            <a:r>
              <a:rPr lang="en-US" altLang="pt-BR" sz="1200" b="0" dirty="0" err="1"/>
              <a:t>urgentes</a:t>
            </a:r>
            <a:r>
              <a:rPr lang="en-US" altLang="pt-BR" sz="1200" b="0" dirty="0"/>
              <a:t> e </a:t>
            </a:r>
            <a:r>
              <a:rPr lang="en-US" altLang="pt-BR" sz="1200" b="0" dirty="0" err="1"/>
              <a:t>não</a:t>
            </a:r>
            <a:r>
              <a:rPr lang="en-US" altLang="pt-BR" sz="1200" b="0" dirty="0"/>
              <a:t> </a:t>
            </a:r>
            <a:r>
              <a:rPr lang="en-US" altLang="pt-BR" sz="1200" b="0" dirty="0" err="1"/>
              <a:t>importantes</a:t>
            </a:r>
            <a:r>
              <a:rPr lang="en-US" altLang="pt-BR" sz="1200" b="0" dirty="0"/>
              <a:t>, </a:t>
            </a:r>
            <a:r>
              <a:rPr lang="en-US" altLang="pt-BR" sz="1200" b="0" dirty="0" err="1"/>
              <a:t>sabemos</a:t>
            </a:r>
            <a:r>
              <a:rPr lang="en-US" altLang="pt-BR" sz="1200" b="0" dirty="0"/>
              <a:t> que </a:t>
            </a:r>
            <a:r>
              <a:rPr lang="en-US" altLang="pt-BR" sz="1200" b="0" dirty="0" err="1"/>
              <a:t>não</a:t>
            </a:r>
            <a:r>
              <a:rPr lang="en-US" altLang="pt-BR" sz="1200" b="0" dirty="0"/>
              <a:t> </a:t>
            </a:r>
            <a:r>
              <a:rPr lang="en-US" altLang="pt-BR" sz="1200" b="0" dirty="0" err="1"/>
              <a:t>devemos</a:t>
            </a:r>
            <a:r>
              <a:rPr lang="en-US" altLang="pt-BR" sz="1200" b="0" dirty="0"/>
              <a:t> </a:t>
            </a:r>
            <a:r>
              <a:rPr lang="en-US" altLang="pt-BR" sz="1200" b="0" dirty="0" err="1"/>
              <a:t>estar</a:t>
            </a:r>
            <a:r>
              <a:rPr lang="en-US" altLang="pt-BR" sz="1200" b="0" dirty="0"/>
              <a:t>. Mas o </a:t>
            </a:r>
            <a:r>
              <a:rPr lang="en-US" altLang="pt-BR" sz="1200" b="0" dirty="0" err="1"/>
              <a:t>quadrante</a:t>
            </a:r>
            <a:r>
              <a:rPr lang="en-US" altLang="pt-BR" sz="1200" b="0" dirty="0"/>
              <a:t> III, o da </a:t>
            </a:r>
            <a:r>
              <a:rPr lang="en-US" altLang="pt-BR" sz="1200" b="0" dirty="0" err="1"/>
              <a:t>distração</a:t>
            </a:r>
            <a:r>
              <a:rPr lang="en-US" altLang="pt-BR" sz="1200" b="0" dirty="0"/>
              <a:t>, é o que </a:t>
            </a:r>
            <a:r>
              <a:rPr lang="en-US" altLang="pt-BR" sz="1200" b="0" dirty="0" err="1"/>
              <a:t>nos</a:t>
            </a:r>
            <a:r>
              <a:rPr lang="en-US" altLang="pt-BR" sz="1200" b="0" dirty="0"/>
              <a:t> </a:t>
            </a:r>
            <a:r>
              <a:rPr lang="en-US" altLang="pt-BR" sz="1200" b="0" dirty="0" err="1"/>
              <a:t>engana</a:t>
            </a:r>
            <a:r>
              <a:rPr lang="en-US" altLang="pt-BR" sz="1200" b="0" dirty="0"/>
              <a:t>.</a:t>
            </a:r>
          </a:p>
          <a:p>
            <a:pPr eaLnBrk="1" hangingPunct="1"/>
            <a:endParaRPr lang="en-US" altLang="pt-BR" sz="1200" b="1" dirty="0"/>
          </a:p>
          <a:p>
            <a:endParaRPr lang="pt-BR" altLang="pt-BR" dirty="0"/>
          </a:p>
        </p:txBody>
      </p:sp>
      <p:sp>
        <p:nvSpPr>
          <p:cNvPr id="4" name="Espaço Reservado para Cabeçalho 3">
            <a:extLst>
              <a:ext uri="{FF2B5EF4-FFF2-40B4-BE49-F238E27FC236}">
                <a16:creationId xmlns:a16="http://schemas.microsoft.com/office/drawing/2014/main" id="{5A7884DA-949E-4414-BF13-3115E870A066}"/>
              </a:ext>
            </a:extLst>
          </p:cNvPr>
          <p:cNvSpPr>
            <a:spLocks noGrp="1"/>
          </p:cNvSpPr>
          <p:nvPr>
            <p:ph type="hdr" sz="quarter"/>
          </p:nvPr>
        </p:nvSpPr>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t>SOC July8-2002</a:t>
            </a:r>
          </a:p>
        </p:txBody>
      </p:sp>
      <p:sp>
        <p:nvSpPr>
          <p:cNvPr id="5" name="Espaço Reservado para Data 4">
            <a:extLst>
              <a:ext uri="{FF2B5EF4-FFF2-40B4-BE49-F238E27FC236}">
                <a16:creationId xmlns:a16="http://schemas.microsoft.com/office/drawing/2014/main" id="{39BD6134-E1BC-4F32-A6F2-0430296EECA4}"/>
              </a:ext>
            </a:extLst>
          </p:cNvPr>
          <p:cNvSpPr>
            <a:spLocks noGrp="1"/>
          </p:cNvSpPr>
          <p:nvPr>
            <p:ph type="dt" sz="quarter" idx="1"/>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6935BFA7-03B2-4A48-BB81-6D36E1EDFC23}" type="datetime9">
              <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7/21/2018 1:04:56 PM</a:t>
            </a:fld>
            <a:endParaRPr kumimoji="0" lang="en-US" sz="12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endParaRPr>
          </a:p>
        </p:txBody>
      </p:sp>
      <p:sp>
        <p:nvSpPr>
          <p:cNvPr id="6" name="Espaço Reservado para Número de Slide 5">
            <a:extLst>
              <a:ext uri="{FF2B5EF4-FFF2-40B4-BE49-F238E27FC236}">
                <a16:creationId xmlns:a16="http://schemas.microsoft.com/office/drawing/2014/main" id="{390B0FA7-9FA0-4B6F-96E5-56066638CE3C}"/>
              </a:ext>
            </a:extLst>
          </p:cNvPr>
          <p:cNvSpPr>
            <a:spLocks noGrp="1"/>
          </p:cNvSpPr>
          <p:nvPr>
            <p:ph type="sldNum" sz="quarter" idx="5"/>
          </p:nvPr>
        </p:nvSpPr>
        <p:spPr/>
        <p:txBody>
          <a:bodyPr/>
          <a:lstStyle>
            <a:lvl1pPr defTabSz="912813">
              <a:defRPr sz="3200" b="1" i="1">
                <a:solidFill>
                  <a:schemeClr val="bg1"/>
                </a:solidFill>
                <a:latin typeface="Times New Roman" panose="02020603050405020304" pitchFamily="18" charset="0"/>
              </a:defRPr>
            </a:lvl1pPr>
            <a:lvl2pPr marL="742950" indent="-285750" defTabSz="912813">
              <a:defRPr sz="3200" b="1" i="1">
                <a:solidFill>
                  <a:schemeClr val="bg1"/>
                </a:solidFill>
                <a:latin typeface="Times New Roman" panose="02020603050405020304" pitchFamily="18" charset="0"/>
              </a:defRPr>
            </a:lvl2pPr>
            <a:lvl3pPr marL="1143000" indent="-228600" defTabSz="912813">
              <a:defRPr sz="3200" b="1" i="1">
                <a:solidFill>
                  <a:schemeClr val="bg1"/>
                </a:solidFill>
                <a:latin typeface="Times New Roman" panose="02020603050405020304" pitchFamily="18" charset="0"/>
              </a:defRPr>
            </a:lvl3pPr>
            <a:lvl4pPr marL="1600200" indent="-228600" defTabSz="912813">
              <a:defRPr sz="3200" b="1" i="1">
                <a:solidFill>
                  <a:schemeClr val="bg1"/>
                </a:solidFill>
                <a:latin typeface="Times New Roman" panose="02020603050405020304" pitchFamily="18" charset="0"/>
              </a:defRPr>
            </a:lvl4pPr>
            <a:lvl5pPr marL="2057400" indent="-228600" defTabSz="912813">
              <a:defRPr sz="3200" b="1" i="1">
                <a:solidFill>
                  <a:schemeClr val="bg1"/>
                </a:solidFill>
                <a:latin typeface="Times New Roman" panose="02020603050405020304" pitchFamily="18" charset="0"/>
              </a:defRPr>
            </a:lvl5pPr>
            <a:lvl6pPr marL="2514600" indent="-228600" defTabSz="912813" eaLnBrk="0" fontAlgn="base" hangingPunct="0">
              <a:spcBef>
                <a:spcPct val="0"/>
              </a:spcBef>
              <a:spcAft>
                <a:spcPct val="0"/>
              </a:spcAft>
              <a:defRPr sz="3200" b="1" i="1">
                <a:solidFill>
                  <a:schemeClr val="bg1"/>
                </a:solidFill>
                <a:latin typeface="Times New Roman" panose="02020603050405020304" pitchFamily="18" charset="0"/>
              </a:defRPr>
            </a:lvl6pPr>
            <a:lvl7pPr marL="2971800" indent="-228600" defTabSz="912813" eaLnBrk="0" fontAlgn="base" hangingPunct="0">
              <a:spcBef>
                <a:spcPct val="0"/>
              </a:spcBef>
              <a:spcAft>
                <a:spcPct val="0"/>
              </a:spcAft>
              <a:defRPr sz="3200" b="1" i="1">
                <a:solidFill>
                  <a:schemeClr val="bg1"/>
                </a:solidFill>
                <a:latin typeface="Times New Roman" panose="02020603050405020304" pitchFamily="18" charset="0"/>
              </a:defRPr>
            </a:lvl7pPr>
            <a:lvl8pPr marL="3429000" indent="-228600" defTabSz="912813" eaLnBrk="0" fontAlgn="base" hangingPunct="0">
              <a:spcBef>
                <a:spcPct val="0"/>
              </a:spcBef>
              <a:spcAft>
                <a:spcPct val="0"/>
              </a:spcAft>
              <a:defRPr sz="3200" b="1" i="1">
                <a:solidFill>
                  <a:schemeClr val="bg1"/>
                </a:solidFill>
                <a:latin typeface="Times New Roman" panose="02020603050405020304" pitchFamily="18" charset="0"/>
              </a:defRPr>
            </a:lvl8pPr>
            <a:lvl9pPr marL="3886200" indent="-228600" defTabSz="912813" eaLnBrk="0" fontAlgn="base" hangingPunct="0">
              <a:spcBef>
                <a:spcPct val="0"/>
              </a:spcBef>
              <a:spcAft>
                <a:spcPct val="0"/>
              </a:spcAft>
              <a:defRPr sz="3200" b="1" i="1">
                <a:solidFill>
                  <a:schemeClr val="bg1"/>
                </a:solidFill>
                <a:latin typeface="Times New Roman" panose="02020603050405020304" pitchFamily="18"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F9CFA807-21D2-4941-911E-D64C26E2EDFF}" type="slidenum">
              <a:rPr kumimoji="0" lang="en-US" altLang="pt-BR" sz="1200" b="1"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32</a:t>
            </a:fld>
            <a:endParaRPr kumimoji="0" lang="en-US" altLang="pt-BR" sz="12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155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kern="1200" dirty="0" err="1">
                <a:solidFill>
                  <a:schemeClr val="tx1"/>
                </a:solidFill>
                <a:effectLst/>
                <a:latin typeface="+mn-lt"/>
                <a:ea typeface="+mn-ea"/>
                <a:cs typeface="+mn-cs"/>
              </a:rPr>
              <a:t>Tarefas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urgentes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são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maioria</a:t>
            </a:r>
            <a:r>
              <a:rPr lang="en-US" sz="1200" b="0" i="0" kern="1200" dirty="0">
                <a:solidFill>
                  <a:schemeClr val="tx1"/>
                </a:solidFill>
                <a:effectLst/>
                <a:latin typeface="+mn-lt"/>
                <a:ea typeface="+mn-ea"/>
                <a:cs typeface="+mn-cs"/>
              </a:rPr>
              <a:t> das </a:t>
            </a:r>
            <a:r>
              <a:rPr lang="en-US" sz="1200" b="0" i="0" kern="1200" dirty="0" err="1">
                <a:solidFill>
                  <a:schemeClr val="tx1"/>
                </a:solidFill>
                <a:effectLst/>
                <a:latin typeface="+mn-lt"/>
                <a:ea typeface="+mn-ea"/>
                <a:cs typeface="+mn-cs"/>
              </a:rPr>
              <a:t>vezes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aquelas</a:t>
            </a:r>
            <a:r>
              <a:rPr lang="en-US" sz="1200" b="0" i="0" kern="1200" dirty="0">
                <a:solidFill>
                  <a:schemeClr val="tx1"/>
                </a:solidFill>
                <a:effectLst/>
                <a:latin typeface="+mn-lt"/>
                <a:ea typeface="+mn-ea"/>
                <a:cs typeface="+mn-cs"/>
              </a:rPr>
              <a:t> que </a:t>
            </a:r>
            <a:r>
              <a:rPr lang="en-US" sz="1200" b="0" i="0" kern="1200" dirty="0" err="1">
                <a:solidFill>
                  <a:schemeClr val="tx1"/>
                </a:solidFill>
                <a:effectLst/>
                <a:latin typeface="+mn-lt"/>
                <a:ea typeface="+mn-ea"/>
                <a:cs typeface="+mn-cs"/>
              </a:rPr>
              <a:t>têm</a:t>
            </a:r>
            <a:r>
              <a:rPr lang="en-US" sz="1200" b="0" i="0" kern="1200" dirty="0">
                <a:solidFill>
                  <a:schemeClr val="tx1"/>
                </a:solidFill>
                <a:effectLst/>
                <a:latin typeface="+mn-lt"/>
                <a:ea typeface="+mn-ea"/>
                <a:cs typeface="+mn-cs"/>
              </a:rPr>
              <a:t> um </a:t>
            </a:r>
            <a:r>
              <a:rPr lang="en-US" sz="1200" b="0" i="0" kern="1200" dirty="0" err="1">
                <a:solidFill>
                  <a:schemeClr val="tx1"/>
                </a:solidFill>
                <a:effectLst/>
                <a:latin typeface="+mn-lt"/>
                <a:ea typeface="+mn-ea"/>
                <a:cs typeface="+mn-cs"/>
              </a:rPr>
              <a:t>prazo</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entrega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imediato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já</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vencido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Não</a:t>
            </a:r>
            <a:r>
              <a:rPr lang="en-US" sz="1200" b="0" i="0" kern="1200" dirty="0">
                <a:solidFill>
                  <a:schemeClr val="tx1"/>
                </a:solidFill>
                <a:effectLst/>
                <a:latin typeface="+mn-lt"/>
                <a:ea typeface="+mn-ea"/>
                <a:cs typeface="+mn-cs"/>
              </a:rPr>
              <a:t> é </a:t>
            </a:r>
            <a:r>
              <a:rPr lang="en-US" sz="1200" b="0" i="0" kern="1200" dirty="0" err="1">
                <a:solidFill>
                  <a:schemeClr val="tx1"/>
                </a:solidFill>
                <a:effectLst/>
                <a:latin typeface="+mn-lt"/>
                <a:ea typeface="+mn-ea"/>
                <a:cs typeface="+mn-cs"/>
              </a:rPr>
              <a:t>preciso</a:t>
            </a:r>
            <a:r>
              <a:rPr lang="en-US" sz="1200" b="0" i="0" kern="1200" dirty="0">
                <a:solidFill>
                  <a:schemeClr val="tx1"/>
                </a:solidFill>
                <a:effectLst/>
                <a:latin typeface="+mn-lt"/>
                <a:ea typeface="+mn-ea"/>
                <a:cs typeface="+mn-cs"/>
              </a:rPr>
              <a:t> que </a:t>
            </a:r>
            <a:r>
              <a:rPr lang="en-US" sz="1200" b="0" i="0" kern="1200" dirty="0" err="1">
                <a:solidFill>
                  <a:schemeClr val="tx1"/>
                </a:solidFill>
                <a:effectLst/>
                <a:latin typeface="+mn-lt"/>
                <a:ea typeface="+mn-ea"/>
                <a:cs typeface="+mn-cs"/>
              </a:rPr>
              <a:t>essas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tarefas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sejam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complexas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demoradas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Também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não</a:t>
            </a:r>
            <a:r>
              <a:rPr lang="en-US" sz="1200" b="0" i="0" kern="1200" dirty="0">
                <a:solidFill>
                  <a:schemeClr val="tx1"/>
                </a:solidFill>
                <a:effectLst/>
                <a:latin typeface="+mn-lt"/>
                <a:ea typeface="+mn-ea"/>
                <a:cs typeface="+mn-cs"/>
              </a:rPr>
              <a:t> é </a:t>
            </a:r>
            <a:r>
              <a:rPr lang="en-US" sz="1200" b="0" i="0" kern="1200" dirty="0" err="1">
                <a:solidFill>
                  <a:schemeClr val="tx1"/>
                </a:solidFill>
                <a:effectLst/>
                <a:latin typeface="+mn-lt"/>
                <a:ea typeface="+mn-ea"/>
                <a:cs typeface="+mn-cs"/>
              </a:rPr>
              <a:t>necessário</a:t>
            </a:r>
            <a:r>
              <a:rPr lang="en-US" sz="1200" b="0" i="0" kern="1200" dirty="0">
                <a:solidFill>
                  <a:schemeClr val="tx1"/>
                </a:solidFill>
                <a:effectLst/>
                <a:latin typeface="+mn-lt"/>
                <a:ea typeface="+mn-ea"/>
                <a:cs typeface="+mn-cs"/>
              </a:rPr>
              <a:t> que </a:t>
            </a:r>
            <a:r>
              <a:rPr lang="en-US" sz="1200" b="0" i="0" kern="1200" dirty="0" err="1">
                <a:solidFill>
                  <a:schemeClr val="tx1"/>
                </a:solidFill>
                <a:effectLst/>
                <a:latin typeface="+mn-lt"/>
                <a:ea typeface="+mn-ea"/>
                <a:cs typeface="+mn-cs"/>
              </a:rPr>
              <a:t>tenham</a:t>
            </a:r>
            <a:r>
              <a:rPr lang="en-US" sz="1200" b="0" i="0" kern="1200" dirty="0">
                <a:solidFill>
                  <a:schemeClr val="tx1"/>
                </a:solidFill>
                <a:effectLst/>
                <a:latin typeface="+mn-lt"/>
                <a:ea typeface="+mn-ea"/>
                <a:cs typeface="+mn-cs"/>
              </a:rPr>
              <a:t> um </a:t>
            </a:r>
            <a:r>
              <a:rPr lang="en-US" sz="1200" b="0" i="0" kern="1200" dirty="0" err="1">
                <a:solidFill>
                  <a:schemeClr val="tx1"/>
                </a:solidFill>
                <a:effectLst/>
                <a:latin typeface="+mn-lt"/>
                <a:ea typeface="+mn-ea"/>
                <a:cs typeface="+mn-cs"/>
              </a:rPr>
              <a:t>impacto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significativo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nossa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vida</a:t>
            </a:r>
            <a:r>
              <a:rPr lang="en-US" sz="1200" b="0" i="0" kern="1200" dirty="0">
                <a:solidFill>
                  <a:schemeClr val="tx1"/>
                </a:solidFill>
                <a:effectLst/>
                <a:latin typeface="+mn-lt"/>
                <a:ea typeface="+mn-ea"/>
                <a:cs typeface="+mn-cs"/>
              </a:rPr>
              <a:t>. Na </a:t>
            </a:r>
            <a:r>
              <a:rPr lang="en-US" sz="1200" b="0" i="0" kern="1200" dirty="0" err="1">
                <a:solidFill>
                  <a:schemeClr val="tx1"/>
                </a:solidFill>
                <a:effectLst/>
                <a:latin typeface="+mn-lt"/>
                <a:ea typeface="+mn-ea"/>
                <a:cs typeface="+mn-cs"/>
              </a:rPr>
              <a:t>maior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parte</a:t>
            </a:r>
            <a:r>
              <a:rPr lang="en-US" sz="1200" b="0" i="0" kern="1200" dirty="0">
                <a:solidFill>
                  <a:schemeClr val="tx1"/>
                </a:solidFill>
                <a:effectLst/>
                <a:latin typeface="+mn-lt"/>
                <a:ea typeface="+mn-ea"/>
                <a:cs typeface="+mn-cs"/>
              </a:rPr>
              <a:t> das </a:t>
            </a:r>
            <a:r>
              <a:rPr lang="en-US" sz="1200" b="0" i="0" kern="1200" dirty="0" err="1">
                <a:solidFill>
                  <a:schemeClr val="tx1"/>
                </a:solidFill>
                <a:effectLst/>
                <a:latin typeface="+mn-lt"/>
                <a:ea typeface="+mn-ea"/>
                <a:cs typeface="+mn-cs"/>
              </a:rPr>
              <a:t>vezes</a:t>
            </a:r>
            <a:r>
              <a:rPr lang="en-US" sz="1200" b="0" i="0" kern="1200" dirty="0">
                <a:solidFill>
                  <a:schemeClr val="tx1"/>
                </a:solidFill>
                <a:effectLst/>
                <a:latin typeface="+mn-lt"/>
                <a:ea typeface="+mn-ea"/>
                <a:cs typeface="+mn-cs"/>
              </a:rPr>
              <a:t>, as </a:t>
            </a:r>
            <a:r>
              <a:rPr lang="en-US" sz="1200" b="0" i="0" kern="1200" dirty="0" err="1">
                <a:solidFill>
                  <a:schemeClr val="tx1"/>
                </a:solidFill>
                <a:effectLst/>
                <a:latin typeface="+mn-lt"/>
                <a:ea typeface="+mn-ea"/>
                <a:cs typeface="+mn-cs"/>
              </a:rPr>
              <a:t>coisas</a:t>
            </a:r>
            <a:r>
              <a:rPr lang="en-US" sz="1200" b="0" i="0" kern="1200" dirty="0">
                <a:solidFill>
                  <a:schemeClr val="tx1"/>
                </a:solidFill>
                <a:effectLst/>
                <a:latin typeface="+mn-lt"/>
                <a:ea typeface="+mn-ea"/>
                <a:cs typeface="+mn-cs"/>
              </a:rPr>
              <a:t> se </a:t>
            </a:r>
            <a:r>
              <a:rPr lang="en-US" sz="1200" b="0" i="0" kern="1200" dirty="0" err="1">
                <a:solidFill>
                  <a:schemeClr val="tx1"/>
                </a:solidFill>
                <a:effectLst/>
                <a:latin typeface="+mn-lt"/>
                <a:ea typeface="+mn-ea"/>
                <a:cs typeface="+mn-cs"/>
              </a:rPr>
              <a:t>tornam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urgentes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quando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sabemos</a:t>
            </a:r>
            <a:r>
              <a:rPr lang="en-US" sz="1200" b="0" i="0" kern="1200" dirty="0">
                <a:solidFill>
                  <a:schemeClr val="tx1"/>
                </a:solidFill>
                <a:effectLst/>
                <a:latin typeface="+mn-lt"/>
                <a:ea typeface="+mn-ea"/>
                <a:cs typeface="+mn-cs"/>
              </a:rPr>
              <a:t> que </a:t>
            </a:r>
            <a:r>
              <a:rPr lang="en-US" sz="1200" b="0" i="0" kern="1200" dirty="0" err="1">
                <a:solidFill>
                  <a:schemeClr val="tx1"/>
                </a:solidFill>
                <a:effectLst/>
                <a:latin typeface="+mn-lt"/>
                <a:ea typeface="+mn-ea"/>
                <a:cs typeface="+mn-cs"/>
              </a:rPr>
              <a:t>têm</a:t>
            </a:r>
            <a:r>
              <a:rPr lang="en-US" sz="1200" b="0" i="0" kern="1200" dirty="0">
                <a:solidFill>
                  <a:schemeClr val="tx1"/>
                </a:solidFill>
                <a:effectLst/>
                <a:latin typeface="+mn-lt"/>
                <a:ea typeface="+mn-ea"/>
                <a:cs typeface="+mn-cs"/>
              </a:rPr>
              <a:t> de ser </a:t>
            </a:r>
            <a:r>
              <a:rPr lang="en-US" sz="1200" b="0" i="0" kern="1200" dirty="0" err="1">
                <a:solidFill>
                  <a:schemeClr val="tx1"/>
                </a:solidFill>
                <a:effectLst/>
                <a:latin typeface="+mn-lt"/>
                <a:ea typeface="+mn-ea"/>
                <a:cs typeface="+mn-cs"/>
              </a:rPr>
              <a:t>feitas</a:t>
            </a:r>
            <a:r>
              <a:rPr lang="en-US" sz="1200" b="0" i="0" kern="1200" dirty="0">
                <a:solidFill>
                  <a:schemeClr val="tx1"/>
                </a:solidFill>
                <a:effectLst/>
                <a:latin typeface="+mn-lt"/>
                <a:ea typeface="+mn-ea"/>
                <a:cs typeface="+mn-cs"/>
              </a:rPr>
              <a:t> mas </a:t>
            </a:r>
            <a:r>
              <a:rPr lang="en-US" sz="1200" b="0" i="0" kern="1200" dirty="0" err="1">
                <a:solidFill>
                  <a:schemeClr val="tx1"/>
                </a:solidFill>
                <a:effectLst/>
                <a:latin typeface="+mn-lt"/>
                <a:ea typeface="+mn-ea"/>
                <a:cs typeface="+mn-cs"/>
              </a:rPr>
              <a:t>procrastinamos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Qualquer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bobagem</a:t>
            </a:r>
            <a:r>
              <a:rPr lang="en-US" sz="1200" b="0" i="0" kern="1200" dirty="0">
                <a:solidFill>
                  <a:schemeClr val="tx1"/>
                </a:solidFill>
                <a:effectLst/>
                <a:latin typeface="+mn-lt"/>
                <a:ea typeface="+mn-ea"/>
                <a:cs typeface="+mn-cs"/>
              </a:rPr>
              <a:t> se </a:t>
            </a:r>
            <a:r>
              <a:rPr lang="en-US" sz="1200" b="0" i="0" kern="1200" dirty="0" err="1">
                <a:solidFill>
                  <a:schemeClr val="tx1"/>
                </a:solidFill>
                <a:effectLst/>
                <a:latin typeface="+mn-lt"/>
                <a:ea typeface="+mn-ea"/>
                <a:cs typeface="+mn-cs"/>
              </a:rPr>
              <a:t>ignorada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pode</a:t>
            </a:r>
            <a:r>
              <a:rPr lang="en-US" sz="1200" b="0" i="0" kern="1200" dirty="0">
                <a:solidFill>
                  <a:schemeClr val="tx1"/>
                </a:solidFill>
                <a:effectLst/>
                <a:latin typeface="+mn-lt"/>
                <a:ea typeface="+mn-ea"/>
                <a:cs typeface="+mn-cs"/>
              </a:rPr>
              <a:t> se </a:t>
            </a:r>
            <a:r>
              <a:rPr lang="en-US" sz="1200" b="0" i="0" kern="1200" dirty="0" err="1">
                <a:solidFill>
                  <a:schemeClr val="tx1"/>
                </a:solidFill>
                <a:effectLst/>
                <a:latin typeface="+mn-lt"/>
                <a:ea typeface="+mn-ea"/>
                <a:cs typeface="+mn-cs"/>
              </a:rPr>
              <a:t>transformar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algo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urgente</a:t>
            </a:r>
            <a:r>
              <a:rPr lang="en-US" sz="1200" b="0" i="0" kern="1200" dirty="0">
                <a:solidFill>
                  <a:schemeClr val="tx1"/>
                </a:solidFill>
                <a:effectLst/>
                <a:latin typeface="+mn-lt"/>
                <a:ea typeface="+mn-ea"/>
                <a:cs typeface="+mn-cs"/>
              </a:rPr>
              <a:t>.</a:t>
            </a:r>
          </a:p>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2A9B-B327-43F5-9709-4E887A73940A}"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599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kern="1200" dirty="0" err="1">
                <a:solidFill>
                  <a:schemeClr val="tx1"/>
                </a:solidFill>
                <a:effectLst/>
                <a:latin typeface="+mn-lt"/>
                <a:ea typeface="+mn-ea"/>
                <a:cs typeface="+mn-cs"/>
              </a:rPr>
              <a:t>Tarefas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importantes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não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precisam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a:t>
            </a:r>
            <a:r>
              <a:rPr lang="en-US" sz="1200" b="0" i="0" kern="1200" dirty="0">
                <a:solidFill>
                  <a:schemeClr val="tx1"/>
                </a:solidFill>
                <a:effectLst/>
                <a:latin typeface="+mn-lt"/>
                <a:ea typeface="+mn-ea"/>
                <a:cs typeface="+mn-cs"/>
              </a:rPr>
              <a:t> um </a:t>
            </a:r>
            <a:r>
              <a:rPr lang="en-US" sz="1200" b="0" i="0" kern="1200" dirty="0" err="1">
                <a:solidFill>
                  <a:schemeClr val="tx1"/>
                </a:solidFill>
                <a:effectLst/>
                <a:latin typeface="+mn-lt"/>
                <a:ea typeface="+mn-ea"/>
                <a:cs typeface="+mn-cs"/>
              </a:rPr>
              <a:t>prazo</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entrega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chegando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limite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Elas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são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importantes</a:t>
            </a:r>
            <a:r>
              <a:rPr lang="en-US" sz="1200" b="0" i="0" kern="1200" dirty="0">
                <a:solidFill>
                  <a:schemeClr val="tx1"/>
                </a:solidFill>
                <a:effectLst/>
                <a:latin typeface="+mn-lt"/>
                <a:ea typeface="+mn-ea"/>
                <a:cs typeface="+mn-cs"/>
              </a:rPr>
              <a:t> por causa do </a:t>
            </a:r>
            <a:r>
              <a:rPr lang="en-US" sz="1200" b="0" i="0" kern="1200" dirty="0" err="1">
                <a:solidFill>
                  <a:schemeClr val="tx1"/>
                </a:solidFill>
                <a:effectLst/>
                <a:latin typeface="+mn-lt"/>
                <a:ea typeface="+mn-ea"/>
                <a:cs typeface="+mn-cs"/>
              </a:rPr>
              <a:t>impacto</a:t>
            </a:r>
            <a:r>
              <a:rPr lang="en-US" sz="1200" b="0" i="0" kern="1200" dirty="0">
                <a:solidFill>
                  <a:schemeClr val="tx1"/>
                </a:solidFill>
                <a:effectLst/>
                <a:latin typeface="+mn-lt"/>
                <a:ea typeface="+mn-ea"/>
                <a:cs typeface="+mn-cs"/>
              </a:rPr>
              <a:t> que </a:t>
            </a:r>
            <a:r>
              <a:rPr lang="en-US" sz="1200" b="0" i="0" kern="1200" dirty="0" err="1">
                <a:solidFill>
                  <a:schemeClr val="tx1"/>
                </a:solidFill>
                <a:effectLst/>
                <a:latin typeface="+mn-lt"/>
                <a:ea typeface="+mn-ea"/>
                <a:cs typeface="+mn-cs"/>
              </a:rPr>
              <a:t>podem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nossas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vidas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Não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precisam</a:t>
            </a:r>
            <a:r>
              <a:rPr lang="en-US" sz="1200" b="0" i="0" kern="1200" dirty="0">
                <a:solidFill>
                  <a:schemeClr val="tx1"/>
                </a:solidFill>
                <a:effectLst/>
                <a:latin typeface="+mn-lt"/>
                <a:ea typeface="+mn-ea"/>
                <a:cs typeface="+mn-cs"/>
              </a:rPr>
              <a:t> ser </a:t>
            </a:r>
            <a:r>
              <a:rPr lang="en-US" sz="1200" b="0" i="0" kern="1200" dirty="0" err="1">
                <a:solidFill>
                  <a:schemeClr val="tx1"/>
                </a:solidFill>
                <a:effectLst/>
                <a:latin typeface="+mn-lt"/>
                <a:ea typeface="+mn-ea"/>
                <a:cs typeface="+mn-cs"/>
              </a:rPr>
              <a:t>tarefas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complexas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que </a:t>
            </a:r>
            <a:r>
              <a:rPr lang="en-US" sz="1200" b="0" i="0" kern="1200" dirty="0" err="1">
                <a:solidFill>
                  <a:schemeClr val="tx1"/>
                </a:solidFill>
                <a:effectLst/>
                <a:latin typeface="+mn-lt"/>
                <a:ea typeface="+mn-ea"/>
                <a:cs typeface="+mn-cs"/>
              </a:rPr>
              <a:t>precisam</a:t>
            </a:r>
            <a:r>
              <a:rPr lang="en-US" sz="1200" b="0" i="0" kern="1200" dirty="0">
                <a:solidFill>
                  <a:schemeClr val="tx1"/>
                </a:solidFill>
                <a:effectLst/>
                <a:latin typeface="+mn-lt"/>
                <a:ea typeface="+mn-ea"/>
                <a:cs typeface="+mn-cs"/>
              </a:rPr>
              <a:t> ser </a:t>
            </a:r>
            <a:r>
              <a:rPr lang="en-US" sz="1200" b="0" i="0" kern="1200" dirty="0" err="1">
                <a:solidFill>
                  <a:schemeClr val="tx1"/>
                </a:solidFill>
                <a:effectLst/>
                <a:latin typeface="+mn-lt"/>
                <a:ea typeface="+mn-ea"/>
                <a:cs typeface="+mn-cs"/>
              </a:rPr>
              <a:t>feitas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imediatamente</a:t>
            </a:r>
            <a:r>
              <a:rPr lang="en-US" sz="1200" b="0" i="0" kern="1200" dirty="0">
                <a:solidFill>
                  <a:schemeClr val="tx1"/>
                </a:solidFill>
                <a:effectLst/>
                <a:latin typeface="+mn-lt"/>
                <a:ea typeface="+mn-ea"/>
                <a:cs typeface="+mn-cs"/>
              </a:rPr>
              <a:t>. </a:t>
            </a:r>
            <a:br>
              <a:rPr lang="en-US" sz="1200" b="0" i="0" kern="1200" dirty="0">
                <a:solidFill>
                  <a:schemeClr val="tx1"/>
                </a:solidFill>
                <a:effectLst/>
                <a:latin typeface="+mn-lt"/>
                <a:ea typeface="+mn-ea"/>
                <a:cs typeface="+mn-cs"/>
              </a:rPr>
            </a:b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2A9B-B327-43F5-9709-4E887A73940A}"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726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Por exemplo, você tem uma dor de dente, algo importante, mas vai deixando pra lá. Tem mais o que fazer, ir ao dentista é um saco e você vai deixando pra lá. Até que um dia acorda com o rosto inchado e com dores insuportáveis. Agora não dá para esperar, o que era só importante, ficou urgente. Você para tudo o que está fazendo para resolver o problema importante, que só se transformou em urgente porque você procrastinou. </a:t>
            </a:r>
          </a:p>
        </p:txBody>
      </p:sp>
      <p:sp>
        <p:nvSpPr>
          <p:cNvPr id="4" name="Espaço Reservado para Número de Slide 3"/>
          <p:cNvSpPr>
            <a:spLocks noGrp="1"/>
          </p:cNvSpPr>
          <p:nvPr>
            <p:ph type="sldNum" sz="quarter" idx="10"/>
          </p:nvPr>
        </p:nvSpPr>
        <p:spPr/>
        <p:txBody>
          <a:bodyPr/>
          <a:lstStyle/>
          <a:p>
            <a:fld id="{0EA42A9B-B327-43F5-9709-4E887A73940A}" type="slidenum">
              <a:rPr lang="pt-BR" smtClean="0"/>
              <a:t>5</a:t>
            </a:fld>
            <a:endParaRPr lang="pt-BR"/>
          </a:p>
        </p:txBody>
      </p:sp>
    </p:spTree>
    <p:extLst>
      <p:ext uri="{BB962C8B-B14F-4D97-AF65-F5344CB8AC3E}">
        <p14:creationId xmlns:p14="http://schemas.microsoft.com/office/powerpoint/2010/main" val="2816662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kern="1200" dirty="0">
                <a:solidFill>
                  <a:schemeClr val="tx1"/>
                </a:solidFill>
                <a:effectLst/>
                <a:latin typeface="+mn-lt"/>
                <a:ea typeface="+mn-ea"/>
                <a:cs typeface="+mn-cs"/>
              </a:rPr>
              <a:t>URGÊNCIA então pode ser definida por fatores externos, como prazos de entrega.</a:t>
            </a:r>
            <a:endParaRPr lang="pt-BR" b="0" dirty="0"/>
          </a:p>
        </p:txBody>
      </p:sp>
      <p:sp>
        <p:nvSpPr>
          <p:cNvPr id="4" name="Espaço Reservado para Número de Slide 3"/>
          <p:cNvSpPr>
            <a:spLocks noGrp="1"/>
          </p:cNvSpPr>
          <p:nvPr>
            <p:ph type="sldNum" sz="quarter" idx="10"/>
          </p:nvPr>
        </p:nvSpPr>
        <p:spPr/>
        <p:txBody>
          <a:bodyPr/>
          <a:lstStyle/>
          <a:p>
            <a:fld id="{0EA42A9B-B327-43F5-9709-4E887A73940A}" type="slidenum">
              <a:rPr lang="pt-BR" smtClean="0"/>
              <a:t>6</a:t>
            </a:fld>
            <a:endParaRPr lang="pt-BR"/>
          </a:p>
        </p:txBody>
      </p:sp>
    </p:spTree>
    <p:extLst>
      <p:ext uri="{BB962C8B-B14F-4D97-AF65-F5344CB8AC3E}">
        <p14:creationId xmlns:p14="http://schemas.microsoft.com/office/powerpoint/2010/main" val="354592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kern="1200" dirty="0">
                <a:solidFill>
                  <a:schemeClr val="tx1"/>
                </a:solidFill>
                <a:effectLst/>
                <a:latin typeface="+mn-lt"/>
                <a:ea typeface="+mn-ea"/>
                <a:cs typeface="+mn-cs"/>
              </a:rPr>
              <a:t>IMPORTÂNCIA é um exercício de introspecção.</a:t>
            </a:r>
            <a:endParaRPr lang="pt-BR" b="0" dirty="0"/>
          </a:p>
        </p:txBody>
      </p:sp>
      <p:sp>
        <p:nvSpPr>
          <p:cNvPr id="4" name="Espaço Reservado para Número de Slide 3"/>
          <p:cNvSpPr>
            <a:spLocks noGrp="1"/>
          </p:cNvSpPr>
          <p:nvPr>
            <p:ph type="sldNum" sz="quarter" idx="10"/>
          </p:nvPr>
        </p:nvSpPr>
        <p:spPr/>
        <p:txBody>
          <a:bodyPr/>
          <a:lstStyle/>
          <a:p>
            <a:fld id="{0EA42A9B-B327-43F5-9709-4E887A73940A}" type="slidenum">
              <a:rPr lang="pt-BR" smtClean="0"/>
              <a:t>7</a:t>
            </a:fld>
            <a:endParaRPr lang="pt-BR"/>
          </a:p>
        </p:txBody>
      </p:sp>
    </p:spTree>
    <p:extLst>
      <p:ext uri="{BB962C8B-B14F-4D97-AF65-F5344CB8AC3E}">
        <p14:creationId xmlns:p14="http://schemas.microsoft.com/office/powerpoint/2010/main" val="3259496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t>O que </a:t>
            </a:r>
            <a:r>
              <a:rPr lang="en-US" sz="1200" i="0" kern="1200" dirty="0" err="1"/>
              <a:t>você</a:t>
            </a:r>
            <a:r>
              <a:rPr lang="en-US" sz="1200" i="0" kern="1200" dirty="0"/>
              <a:t> </a:t>
            </a:r>
            <a:r>
              <a:rPr lang="en-US" sz="1200" i="0" kern="1200" dirty="0" err="1"/>
              <a:t>considera</a:t>
            </a:r>
            <a:r>
              <a:rPr lang="en-US" sz="1200" i="0" kern="1200" dirty="0"/>
              <a:t> </a:t>
            </a:r>
            <a:r>
              <a:rPr lang="en-US" sz="1200" i="0" kern="1200" dirty="0" err="1"/>
              <a:t>importante</a:t>
            </a:r>
            <a:r>
              <a:rPr lang="en-US" sz="1200" i="0" kern="1200" dirty="0"/>
              <a:t> é </a:t>
            </a:r>
            <a:r>
              <a:rPr lang="en-US" sz="1200" i="0" kern="1200" dirty="0" err="1"/>
              <a:t>diferente</a:t>
            </a:r>
            <a:r>
              <a:rPr lang="en-US" sz="1200" i="0" kern="1200" dirty="0"/>
              <a:t> do que </a:t>
            </a:r>
            <a:r>
              <a:rPr lang="en-US" sz="1200" i="0" kern="1200" dirty="0" err="1"/>
              <a:t>outras</a:t>
            </a:r>
            <a:r>
              <a:rPr lang="en-US" sz="1200" i="0" kern="1200" dirty="0"/>
              <a:t> </a:t>
            </a:r>
            <a:r>
              <a:rPr lang="en-US" sz="1200" i="0" kern="1200" dirty="0" err="1"/>
              <a:t>pessoas</a:t>
            </a:r>
            <a:r>
              <a:rPr lang="en-US" sz="1200" i="0" kern="1200" dirty="0"/>
              <a:t> </a:t>
            </a:r>
            <a:r>
              <a:rPr lang="en-US" sz="1200" i="0" kern="1200" dirty="0" err="1"/>
              <a:t>consideram</a:t>
            </a:r>
            <a:r>
              <a:rPr lang="en-US" sz="1200" i="0" kern="1200" dirty="0"/>
              <a:t> </a:t>
            </a:r>
            <a:r>
              <a:rPr lang="en-US" sz="1200" i="0" kern="1200" dirty="0" err="1"/>
              <a:t>importante</a:t>
            </a:r>
            <a:r>
              <a:rPr lang="en-US" sz="1200" i="0" kern="1200" dirty="0"/>
              <a:t>.</a:t>
            </a:r>
          </a:p>
          <a:p>
            <a:endParaRPr lang="pt-BR" dirty="0"/>
          </a:p>
        </p:txBody>
      </p:sp>
      <p:sp>
        <p:nvSpPr>
          <p:cNvPr id="4" name="Espaço Reservado para Número de Slide 3"/>
          <p:cNvSpPr>
            <a:spLocks noGrp="1"/>
          </p:cNvSpPr>
          <p:nvPr>
            <p:ph type="sldNum" sz="quarter" idx="10"/>
          </p:nvPr>
        </p:nvSpPr>
        <p:spPr/>
        <p:txBody>
          <a:bodyPr/>
          <a:lstStyle/>
          <a:p>
            <a:fld id="{0EA42A9B-B327-43F5-9709-4E887A73940A}" type="slidenum">
              <a:rPr lang="pt-BR" smtClean="0"/>
              <a:t>8</a:t>
            </a:fld>
            <a:endParaRPr lang="pt-BR"/>
          </a:p>
        </p:txBody>
      </p:sp>
    </p:spTree>
    <p:extLst>
      <p:ext uri="{BB962C8B-B14F-4D97-AF65-F5344CB8AC3E}">
        <p14:creationId xmlns:p14="http://schemas.microsoft.com/office/powerpoint/2010/main" val="431183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ço Reservado para Imagem de Slide 1">
            <a:extLst>
              <a:ext uri="{FF2B5EF4-FFF2-40B4-BE49-F238E27FC236}">
                <a16:creationId xmlns:a16="http://schemas.microsoft.com/office/drawing/2014/main" id="{3155E8BE-3CB9-452A-9D4C-8E9B3E09E37D}"/>
              </a:ext>
            </a:extLst>
          </p:cNvPr>
          <p:cNvSpPr>
            <a:spLocks noGrp="1" noRot="1" noChangeAspect="1" noChangeArrowheads="1" noTextEdit="1"/>
          </p:cNvSpPr>
          <p:nvPr>
            <p:ph type="sldImg"/>
          </p:nvPr>
        </p:nvSpPr>
        <p:spPr>
          <a:ln/>
        </p:spPr>
      </p:sp>
      <p:sp>
        <p:nvSpPr>
          <p:cNvPr id="17411" name="Espaço Reservado para Anotações 2">
            <a:extLst>
              <a:ext uri="{FF2B5EF4-FFF2-40B4-BE49-F238E27FC236}">
                <a16:creationId xmlns:a16="http://schemas.microsoft.com/office/drawing/2014/main" id="{9D6F1E04-14DE-4745-A117-778591E1AB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dirty="0"/>
              <a:t>Esse é o tema do </a:t>
            </a:r>
            <a:r>
              <a:rPr lang="pt-BR" altLang="pt-BR" dirty="0" err="1"/>
              <a:t>Videocast</a:t>
            </a:r>
            <a:r>
              <a:rPr lang="pt-BR" altLang="pt-BR" dirty="0"/>
              <a:t> de hoje: O urgente e o Importante.</a:t>
            </a:r>
          </a:p>
        </p:txBody>
      </p:sp>
      <p:sp>
        <p:nvSpPr>
          <p:cNvPr id="17412" name="Espaço Reservado para Número de Slide 3">
            <a:extLst>
              <a:ext uri="{FF2B5EF4-FFF2-40B4-BE49-F238E27FC236}">
                <a16:creationId xmlns:a16="http://schemas.microsoft.com/office/drawing/2014/main" id="{9B2EE62C-D6D1-4CC0-A6B9-FFCBC40FEF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fld id="{8AC9AE31-2BBF-47E5-A0C0-C18D3B2ED251}" type="slidenum">
              <a:rPr lang="pt-BR" altLang="pt-BR" b="0" smtClean="0">
                <a:solidFill>
                  <a:srgbClr val="000000"/>
                </a:solidFill>
                <a:effectLst/>
                <a:latin typeface="Calibri" panose="020F0502020204030204" pitchFamily="34" charset="0"/>
              </a:rPr>
              <a:pPr defTabSz="914400"/>
              <a:t>9</a:t>
            </a:fld>
            <a:endParaRPr lang="pt-BR" altLang="pt-BR" b="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620197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45"/>
            <a:ext cx="10363200" cy="1470025"/>
          </a:xfr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119" indent="0" algn="ctr">
              <a:buNone/>
              <a:defRPr/>
            </a:lvl2pPr>
            <a:lvl3pPr marL="914241" indent="0" algn="ctr">
              <a:buNone/>
              <a:defRPr/>
            </a:lvl3pPr>
            <a:lvl4pPr marL="1371362" indent="0" algn="ctr">
              <a:buNone/>
              <a:defRPr/>
            </a:lvl4pPr>
            <a:lvl5pPr marL="1828482" indent="0" algn="ctr">
              <a:buNone/>
              <a:defRPr/>
            </a:lvl5pPr>
            <a:lvl6pPr marL="2285606" indent="0" algn="ctr">
              <a:buNone/>
              <a:defRPr/>
            </a:lvl6pPr>
            <a:lvl7pPr marL="2742722" indent="0" algn="ctr">
              <a:buNone/>
              <a:defRPr/>
            </a:lvl7pPr>
            <a:lvl8pPr marL="3199840" indent="0" algn="ctr">
              <a:buNone/>
              <a:defRPr/>
            </a:lvl8pPr>
            <a:lvl9pPr marL="3656959" indent="0" algn="ctr">
              <a:buNone/>
              <a:defRPr/>
            </a:lvl9pPr>
          </a:lstStyle>
          <a:p>
            <a:r>
              <a:rPr lang="pt-BR"/>
              <a:t>Clique para editar o estilo do subtítulo mestre</a:t>
            </a:r>
          </a:p>
        </p:txBody>
      </p:sp>
    </p:spTree>
    <p:extLst>
      <p:ext uri="{BB962C8B-B14F-4D97-AF65-F5344CB8AC3E}">
        <p14:creationId xmlns:p14="http://schemas.microsoft.com/office/powerpoint/2010/main" val="466106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lgn="ctr">
              <a:defRPr/>
            </a:lvl1pPr>
          </a:lstStyle>
          <a:p>
            <a:r>
              <a:rPr lang="pt-BR" dirty="0"/>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523823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13"/>
            <a:ext cx="103632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119" indent="0">
              <a:buNone/>
              <a:defRPr sz="1900"/>
            </a:lvl2pPr>
            <a:lvl3pPr marL="914241" indent="0">
              <a:buNone/>
              <a:defRPr sz="1600"/>
            </a:lvl3pPr>
            <a:lvl4pPr marL="1371362" indent="0">
              <a:buNone/>
              <a:defRPr sz="1500"/>
            </a:lvl4pPr>
            <a:lvl5pPr marL="1828482" indent="0">
              <a:buNone/>
              <a:defRPr sz="1500"/>
            </a:lvl5pPr>
            <a:lvl6pPr marL="2285606" indent="0">
              <a:buNone/>
              <a:defRPr sz="1500"/>
            </a:lvl6pPr>
            <a:lvl7pPr marL="2742722" indent="0">
              <a:buNone/>
              <a:defRPr sz="1500"/>
            </a:lvl7pPr>
            <a:lvl8pPr marL="3199840" indent="0">
              <a:buNone/>
              <a:defRPr sz="1500"/>
            </a:lvl8pPr>
            <a:lvl9pPr marL="3656959" indent="0">
              <a:buNone/>
              <a:defRPr sz="1500"/>
            </a:lvl9pPr>
          </a:lstStyle>
          <a:p>
            <a:pPr lvl="0"/>
            <a:r>
              <a:rPr lang="pt-BR"/>
              <a:t>Clique para editar os estilos do texto mestre</a:t>
            </a:r>
          </a:p>
        </p:txBody>
      </p:sp>
    </p:spTree>
    <p:extLst>
      <p:ext uri="{BB962C8B-B14F-4D97-AF65-F5344CB8AC3E}">
        <p14:creationId xmlns:p14="http://schemas.microsoft.com/office/powerpoint/2010/main" val="497502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60088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7"/>
            <a:ext cx="109728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609600" y="1535117"/>
            <a:ext cx="5386917" cy="639763"/>
          </a:xfrm>
        </p:spPr>
        <p:txBody>
          <a:bodyPr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85" y="1535117"/>
            <a:ext cx="5389033" cy="639763"/>
          </a:xfrm>
        </p:spPr>
        <p:txBody>
          <a:bodyPr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6193385"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078694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Tree>
    <p:extLst>
      <p:ext uri="{BB962C8B-B14F-4D97-AF65-F5344CB8AC3E}">
        <p14:creationId xmlns:p14="http://schemas.microsoft.com/office/powerpoint/2010/main" val="345101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0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1078670"/>
            <a:ext cx="11379200" cy="902531"/>
          </a:xfrm>
        </p:spPr>
        <p:txBody>
          <a:bodyPr/>
          <a:lstStyle>
            <a:lvl1pPr>
              <a:defRPr cap="all"/>
            </a:lvl1pPr>
          </a:lstStyle>
          <a:p>
            <a:r>
              <a:rPr lang="en-US" dirty="0"/>
              <a:t>Click to edit Master title style</a:t>
            </a:r>
          </a:p>
        </p:txBody>
      </p:sp>
      <p:sp>
        <p:nvSpPr>
          <p:cNvPr id="3" name="Content Placeholder 2"/>
          <p:cNvSpPr>
            <a:spLocks noGrp="1"/>
          </p:cNvSpPr>
          <p:nvPr>
            <p:ph idx="1"/>
          </p:nvPr>
        </p:nvSpPr>
        <p:spPr>
          <a:xfrm>
            <a:off x="508000" y="2057403"/>
            <a:ext cx="11379200" cy="42624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78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00"/>
            </a:gs>
            <a:gs pos="100000">
              <a:srgbClr val="000000"/>
            </a:gs>
          </a:gsLst>
          <a:lin ang="0" scaled="1"/>
        </a:gra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DA2E1CE7-163D-4E1D-B3A6-67B576B56840}"/>
              </a:ext>
            </a:extLst>
          </p:cNvPr>
          <p:cNvSpPr>
            <a:spLocks noGrp="1" noChangeArrowheads="1"/>
          </p:cNvSpPr>
          <p:nvPr>
            <p:ph type="title"/>
          </p:nvPr>
        </p:nvSpPr>
        <p:spPr bwMode="auto">
          <a:xfrm>
            <a:off x="1422400" y="219075"/>
            <a:ext cx="9779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949" tIns="41274" rIns="80949" bIns="41274" numCol="1" anchor="ctr" anchorCtr="0" compatLnSpc="1">
            <a:prstTxWarp prst="textNoShape">
              <a:avLst/>
            </a:prstTxWarp>
          </a:bodyPr>
          <a:lstStyle/>
          <a:p>
            <a:pPr lvl="0"/>
            <a:r>
              <a:rPr lang="en-US" altLang="pt-BR"/>
              <a:t>Slide Title</a:t>
            </a:r>
          </a:p>
        </p:txBody>
      </p:sp>
      <p:sp>
        <p:nvSpPr>
          <p:cNvPr id="1027" name="Rectangle 5">
            <a:extLst>
              <a:ext uri="{FF2B5EF4-FFF2-40B4-BE49-F238E27FC236}">
                <a16:creationId xmlns:a16="http://schemas.microsoft.com/office/drawing/2014/main" id="{5682AD05-08FC-4DE1-AF8F-7472536E0E23}"/>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8" rIns="91426" bIns="45718" numCol="1" anchor="t" anchorCtr="0" compatLnSpc="1">
            <a:prstTxWarp prst="textNoShape">
              <a:avLst/>
            </a:prstTxWarp>
          </a:bodyPr>
          <a:lstStyle/>
          <a:p>
            <a:pPr lvl="0"/>
            <a:r>
              <a:rPr lang="en-US" altLang="pt-BR"/>
              <a:t>Clique para editar os estilos do texto mestre</a:t>
            </a:r>
          </a:p>
          <a:p>
            <a:pPr lvl="1"/>
            <a:r>
              <a:rPr lang="en-US" altLang="pt-BR"/>
              <a:t>Segundo nível</a:t>
            </a:r>
          </a:p>
          <a:p>
            <a:pPr lvl="2"/>
            <a:r>
              <a:rPr lang="en-US" altLang="pt-BR"/>
              <a:t>Terceiro nível</a:t>
            </a:r>
          </a:p>
          <a:p>
            <a:pPr lvl="3"/>
            <a:r>
              <a:rPr lang="en-US" altLang="pt-BR"/>
              <a:t>Quarto nível</a:t>
            </a:r>
          </a:p>
          <a:p>
            <a:pPr lvl="4"/>
            <a:r>
              <a:rPr lang="en-US" altLang="pt-BR"/>
              <a:t>Quinto nível</a:t>
            </a:r>
          </a:p>
        </p:txBody>
      </p:sp>
      <p:sp>
        <p:nvSpPr>
          <p:cNvPr id="1028" name="Retângulo 7">
            <a:extLst>
              <a:ext uri="{FF2B5EF4-FFF2-40B4-BE49-F238E27FC236}">
                <a16:creationId xmlns:a16="http://schemas.microsoft.com/office/drawing/2014/main" id="{A0B61FE4-914A-4120-BA2F-C580390E6926}"/>
              </a:ext>
            </a:extLst>
          </p:cNvPr>
          <p:cNvSpPr>
            <a:spLocks noChangeArrowheads="1"/>
          </p:cNvSpPr>
          <p:nvPr userDrawn="1"/>
        </p:nvSpPr>
        <p:spPr bwMode="auto">
          <a:xfrm>
            <a:off x="0" y="0"/>
            <a:ext cx="12192000" cy="6858000"/>
          </a:xfrm>
          <a:prstGeom prst="rect">
            <a:avLst/>
          </a:prstGeom>
          <a:gradFill>
            <a:gsLst>
              <a:gs pos="0">
                <a:srgbClr val="003366"/>
              </a:gs>
              <a:gs pos="100000">
                <a:srgbClr val="000000"/>
              </a:gs>
            </a:gsLst>
            <a:lin ang="0" scaled="1"/>
          </a:gradFill>
          <a:ln>
            <a:noFill/>
          </a:ln>
          <a:extLst/>
        </p:spPr>
        <p:txBody>
          <a:bodyPr lIns="91426" tIns="45718" rIns="91426" bIns="45718"/>
          <a:lstStyle>
            <a:lvl1pPr>
              <a:defRPr sz="3200" b="1" i="1">
                <a:solidFill>
                  <a:schemeClr val="bg1"/>
                </a:solidFill>
                <a:latin typeface="Times New Roman" panose="02020603050405020304" pitchFamily="18" charset="0"/>
              </a:defRPr>
            </a:lvl1pPr>
            <a:lvl2pPr marL="742950" indent="-285750">
              <a:defRPr sz="3200" b="1" i="1">
                <a:solidFill>
                  <a:schemeClr val="bg1"/>
                </a:solidFill>
                <a:latin typeface="Times New Roman" panose="02020603050405020304" pitchFamily="18" charset="0"/>
              </a:defRPr>
            </a:lvl2pPr>
            <a:lvl3pPr marL="1143000" indent="-228600">
              <a:defRPr sz="3200" b="1" i="1">
                <a:solidFill>
                  <a:schemeClr val="bg1"/>
                </a:solidFill>
                <a:latin typeface="Times New Roman" panose="02020603050405020304" pitchFamily="18" charset="0"/>
              </a:defRPr>
            </a:lvl3pPr>
            <a:lvl4pPr marL="1600200" indent="-228600">
              <a:defRPr sz="3200" b="1" i="1">
                <a:solidFill>
                  <a:schemeClr val="bg1"/>
                </a:solidFill>
                <a:latin typeface="Times New Roman" panose="02020603050405020304" pitchFamily="18" charset="0"/>
              </a:defRPr>
            </a:lvl4pPr>
            <a:lvl5pPr marL="2057400" indent="-228600">
              <a:defRPr sz="3200" b="1" i="1">
                <a:solidFill>
                  <a:schemeClr val="bg1"/>
                </a:solidFill>
                <a:latin typeface="Times New Roman" panose="02020603050405020304" pitchFamily="18"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defRPr>
            </a:lvl9pPr>
          </a:lstStyle>
          <a:p>
            <a:pPr algn="ctr">
              <a:defRPr/>
            </a:pPr>
            <a:endParaRPr lang="pt-BR">
              <a:solidFill>
                <a:srgbClr val="735900"/>
              </a:solidFill>
              <a:cs typeface="+mn-cs"/>
            </a:endParaRPr>
          </a:p>
        </p:txBody>
      </p:sp>
      <p:pic>
        <p:nvPicPr>
          <p:cNvPr id="1029" name="Imagem 1">
            <a:extLst>
              <a:ext uri="{FF2B5EF4-FFF2-40B4-BE49-F238E27FC236}">
                <a16:creationId xmlns:a16="http://schemas.microsoft.com/office/drawing/2014/main" id="{B24D5A67-ABF3-438E-967F-52EABA3FF804}"/>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143000" y="4267200"/>
            <a:ext cx="46402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48788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800100" rtl="0" eaLnBrk="0" fontAlgn="base" hangingPunct="0">
        <a:lnSpc>
          <a:spcPct val="90000"/>
        </a:lnSpc>
        <a:spcBef>
          <a:spcPct val="0"/>
        </a:spcBef>
        <a:spcAft>
          <a:spcPct val="0"/>
        </a:spcAft>
        <a:defRPr sz="3600">
          <a:solidFill>
            <a:schemeClr val="tx1"/>
          </a:solidFill>
          <a:latin typeface="+mj-lt"/>
          <a:ea typeface="+mj-ea"/>
          <a:cs typeface="+mj-cs"/>
        </a:defRPr>
      </a:lvl1pPr>
      <a:lvl2pPr algn="l" defTabSz="800100" rtl="0" eaLnBrk="0" fontAlgn="base" hangingPunct="0">
        <a:lnSpc>
          <a:spcPct val="90000"/>
        </a:lnSpc>
        <a:spcBef>
          <a:spcPct val="0"/>
        </a:spcBef>
        <a:spcAft>
          <a:spcPct val="0"/>
        </a:spcAft>
        <a:defRPr sz="3600">
          <a:solidFill>
            <a:schemeClr val="tx1"/>
          </a:solidFill>
          <a:latin typeface="Tahoma" charset="0"/>
        </a:defRPr>
      </a:lvl2pPr>
      <a:lvl3pPr algn="l" defTabSz="800100" rtl="0" eaLnBrk="0" fontAlgn="base" hangingPunct="0">
        <a:lnSpc>
          <a:spcPct val="90000"/>
        </a:lnSpc>
        <a:spcBef>
          <a:spcPct val="0"/>
        </a:spcBef>
        <a:spcAft>
          <a:spcPct val="0"/>
        </a:spcAft>
        <a:defRPr sz="3600">
          <a:solidFill>
            <a:schemeClr val="tx1"/>
          </a:solidFill>
          <a:latin typeface="Tahoma" charset="0"/>
        </a:defRPr>
      </a:lvl3pPr>
      <a:lvl4pPr algn="l" defTabSz="800100" rtl="0" eaLnBrk="0" fontAlgn="base" hangingPunct="0">
        <a:lnSpc>
          <a:spcPct val="90000"/>
        </a:lnSpc>
        <a:spcBef>
          <a:spcPct val="0"/>
        </a:spcBef>
        <a:spcAft>
          <a:spcPct val="0"/>
        </a:spcAft>
        <a:defRPr sz="3600">
          <a:solidFill>
            <a:schemeClr val="tx1"/>
          </a:solidFill>
          <a:latin typeface="Tahoma" charset="0"/>
        </a:defRPr>
      </a:lvl4pPr>
      <a:lvl5pPr algn="l" defTabSz="800100" rtl="0" eaLnBrk="0" fontAlgn="base" hangingPunct="0">
        <a:lnSpc>
          <a:spcPct val="90000"/>
        </a:lnSpc>
        <a:spcBef>
          <a:spcPct val="0"/>
        </a:spcBef>
        <a:spcAft>
          <a:spcPct val="0"/>
        </a:spcAft>
        <a:defRPr sz="3600">
          <a:solidFill>
            <a:schemeClr val="tx1"/>
          </a:solidFill>
          <a:latin typeface="Tahoma" charset="0"/>
        </a:defRPr>
      </a:lvl5pPr>
      <a:lvl6pPr marL="457119" algn="l" defTabSz="804723" rtl="0" fontAlgn="base">
        <a:lnSpc>
          <a:spcPct val="90000"/>
        </a:lnSpc>
        <a:spcBef>
          <a:spcPct val="0"/>
        </a:spcBef>
        <a:spcAft>
          <a:spcPct val="0"/>
        </a:spcAft>
        <a:defRPr sz="3600">
          <a:solidFill>
            <a:schemeClr val="tx1"/>
          </a:solidFill>
          <a:latin typeface="Tahoma" charset="0"/>
        </a:defRPr>
      </a:lvl6pPr>
      <a:lvl7pPr marL="914241" algn="l" defTabSz="804723" rtl="0" fontAlgn="base">
        <a:lnSpc>
          <a:spcPct val="90000"/>
        </a:lnSpc>
        <a:spcBef>
          <a:spcPct val="0"/>
        </a:spcBef>
        <a:spcAft>
          <a:spcPct val="0"/>
        </a:spcAft>
        <a:defRPr sz="3600">
          <a:solidFill>
            <a:schemeClr val="tx1"/>
          </a:solidFill>
          <a:latin typeface="Tahoma" charset="0"/>
        </a:defRPr>
      </a:lvl7pPr>
      <a:lvl8pPr marL="1371362" algn="l" defTabSz="804723" rtl="0" fontAlgn="base">
        <a:lnSpc>
          <a:spcPct val="90000"/>
        </a:lnSpc>
        <a:spcBef>
          <a:spcPct val="0"/>
        </a:spcBef>
        <a:spcAft>
          <a:spcPct val="0"/>
        </a:spcAft>
        <a:defRPr sz="3600">
          <a:solidFill>
            <a:schemeClr val="tx1"/>
          </a:solidFill>
          <a:latin typeface="Tahoma" charset="0"/>
        </a:defRPr>
      </a:lvl8pPr>
      <a:lvl9pPr marL="1828482" algn="l" defTabSz="804723" rtl="0" fontAlgn="base">
        <a:lnSpc>
          <a:spcPct val="90000"/>
        </a:lnSpc>
        <a:spcBef>
          <a:spcPct val="0"/>
        </a:spcBef>
        <a:spcAft>
          <a:spcPct val="0"/>
        </a:spcAft>
        <a:defRPr sz="3600">
          <a:solidFill>
            <a:schemeClr val="tx1"/>
          </a:solidFill>
          <a:latin typeface="Tahoma" charset="0"/>
        </a:defRPr>
      </a:lvl9pPr>
    </p:titleStyle>
    <p:bodyStyle>
      <a:lvl1pPr marL="338138" indent="-338138" algn="l" defTabSz="806450" rtl="0" eaLnBrk="0" fontAlgn="base" hangingPunct="0">
        <a:lnSpc>
          <a:spcPct val="95000"/>
        </a:lnSpc>
        <a:spcBef>
          <a:spcPct val="45000"/>
        </a:spcBef>
        <a:spcAft>
          <a:spcPct val="0"/>
        </a:spcAft>
        <a:buChar char="•"/>
        <a:defRPr sz="3600">
          <a:solidFill>
            <a:schemeClr val="tx1"/>
          </a:solidFill>
          <a:latin typeface="+mn-lt"/>
          <a:ea typeface="+mn-ea"/>
          <a:cs typeface="+mn-cs"/>
        </a:defRPr>
      </a:lvl1pPr>
      <a:lvl2pPr marL="347663" indent="-146050" algn="l" defTabSz="806450" rtl="0" eaLnBrk="0" fontAlgn="base" hangingPunct="0">
        <a:lnSpc>
          <a:spcPct val="95000"/>
        </a:lnSpc>
        <a:spcBef>
          <a:spcPct val="25000"/>
        </a:spcBef>
        <a:spcAft>
          <a:spcPct val="0"/>
        </a:spcAft>
        <a:buSzPct val="100000"/>
        <a:buChar char="-"/>
        <a:defRPr sz="3600">
          <a:solidFill>
            <a:schemeClr val="tx1"/>
          </a:solidFill>
          <a:latin typeface="+mn-lt"/>
        </a:defRPr>
      </a:lvl2pPr>
      <a:lvl3pPr marL="649288" indent="-182563" algn="l" defTabSz="806450" rtl="0" eaLnBrk="0" fontAlgn="base" hangingPunct="0">
        <a:lnSpc>
          <a:spcPct val="90000"/>
        </a:lnSpc>
        <a:spcBef>
          <a:spcPct val="15000"/>
        </a:spcBef>
        <a:spcAft>
          <a:spcPct val="0"/>
        </a:spcAft>
        <a:buSzPct val="100000"/>
        <a:buChar char="•"/>
        <a:defRPr sz="3600">
          <a:solidFill>
            <a:schemeClr val="tx1"/>
          </a:solidFill>
          <a:latin typeface="+mn-lt"/>
        </a:defRPr>
      </a:lvl3pPr>
      <a:lvl4pPr marL="1050925" indent="-246063" algn="l" defTabSz="806450" rtl="0" eaLnBrk="0" fontAlgn="base" hangingPunct="0">
        <a:spcBef>
          <a:spcPct val="10000"/>
        </a:spcBef>
        <a:spcAft>
          <a:spcPct val="0"/>
        </a:spcAft>
        <a:buSzPct val="100000"/>
        <a:buChar char="»"/>
        <a:defRPr sz="3600">
          <a:solidFill>
            <a:schemeClr val="tx1"/>
          </a:solidFill>
          <a:latin typeface="+mn-lt"/>
        </a:defRPr>
      </a:lvl4pPr>
      <a:lvl5pPr marL="1403350" indent="-196850" algn="l" defTabSz="806450" rtl="0" eaLnBrk="0" fontAlgn="base" hangingPunct="0">
        <a:spcBef>
          <a:spcPct val="10000"/>
        </a:spcBef>
        <a:spcAft>
          <a:spcPct val="0"/>
        </a:spcAft>
        <a:buSzPct val="100000"/>
        <a:buFont typeface="CommonBullets"/>
        <a:buChar char="="/>
        <a:defRPr sz="3600">
          <a:solidFill>
            <a:schemeClr val="tx1"/>
          </a:solidFill>
          <a:latin typeface="+mn-lt"/>
        </a:defRPr>
      </a:lvl5pPr>
      <a:lvl6pPr marL="1864987" indent="-201582" algn="l" defTabSz="811073" rtl="0" fontAlgn="base">
        <a:spcBef>
          <a:spcPct val="10000"/>
        </a:spcBef>
        <a:spcAft>
          <a:spcPct val="0"/>
        </a:spcAft>
        <a:buSzPct val="100000"/>
        <a:buFont typeface="CommonBullets" pitchFamily="34" charset="2"/>
        <a:buChar char="="/>
        <a:defRPr sz="3600">
          <a:solidFill>
            <a:schemeClr val="tx1"/>
          </a:solidFill>
          <a:latin typeface="+mn-lt"/>
        </a:defRPr>
      </a:lvl6pPr>
      <a:lvl7pPr marL="2322107" indent="-201582" algn="l" defTabSz="811073" rtl="0" fontAlgn="base">
        <a:spcBef>
          <a:spcPct val="10000"/>
        </a:spcBef>
        <a:spcAft>
          <a:spcPct val="0"/>
        </a:spcAft>
        <a:buSzPct val="100000"/>
        <a:buFont typeface="CommonBullets" pitchFamily="34" charset="2"/>
        <a:buChar char="="/>
        <a:defRPr sz="3600">
          <a:solidFill>
            <a:schemeClr val="tx1"/>
          </a:solidFill>
          <a:latin typeface="+mn-lt"/>
        </a:defRPr>
      </a:lvl7pPr>
      <a:lvl8pPr marL="2779228" indent="-201582" algn="l" defTabSz="811073" rtl="0" fontAlgn="base">
        <a:spcBef>
          <a:spcPct val="10000"/>
        </a:spcBef>
        <a:spcAft>
          <a:spcPct val="0"/>
        </a:spcAft>
        <a:buSzPct val="100000"/>
        <a:buFont typeface="CommonBullets" pitchFamily="34" charset="2"/>
        <a:buChar char="="/>
        <a:defRPr sz="3600">
          <a:solidFill>
            <a:schemeClr val="tx1"/>
          </a:solidFill>
          <a:latin typeface="+mn-lt"/>
        </a:defRPr>
      </a:lvl8pPr>
      <a:lvl9pPr marL="3236350" indent="-201582" algn="l" defTabSz="811073" rtl="0" fontAlgn="base">
        <a:spcBef>
          <a:spcPct val="10000"/>
        </a:spcBef>
        <a:spcAft>
          <a:spcPct val="0"/>
        </a:spcAft>
        <a:buSzPct val="100000"/>
        <a:buFont typeface="CommonBullets" pitchFamily="34" charset="2"/>
        <a:buChar char="="/>
        <a:defRPr sz="3600">
          <a:solidFill>
            <a:schemeClr val="tx1"/>
          </a:solidFill>
          <a:latin typeface="+mn-lt"/>
        </a:defRPr>
      </a:lvl9pPr>
    </p:bodyStyle>
    <p:otherStyle>
      <a:defPPr>
        <a:defRPr lang="pt-BR"/>
      </a:defPPr>
      <a:lvl1pPr marL="0" algn="l" defTabSz="914241" rtl="0" eaLnBrk="1" latinLnBrk="0" hangingPunct="1">
        <a:defRPr sz="1900" kern="1200">
          <a:solidFill>
            <a:schemeClr val="tx1"/>
          </a:solidFill>
          <a:latin typeface="+mn-lt"/>
          <a:ea typeface="+mn-ea"/>
          <a:cs typeface="+mn-cs"/>
        </a:defRPr>
      </a:lvl1pPr>
      <a:lvl2pPr marL="457119" algn="l" defTabSz="914241" rtl="0" eaLnBrk="1" latinLnBrk="0" hangingPunct="1">
        <a:defRPr sz="1900" kern="1200">
          <a:solidFill>
            <a:schemeClr val="tx1"/>
          </a:solidFill>
          <a:latin typeface="+mn-lt"/>
          <a:ea typeface="+mn-ea"/>
          <a:cs typeface="+mn-cs"/>
        </a:defRPr>
      </a:lvl2pPr>
      <a:lvl3pPr marL="914241" algn="l" defTabSz="914241" rtl="0" eaLnBrk="1" latinLnBrk="0" hangingPunct="1">
        <a:defRPr sz="1900" kern="1200">
          <a:solidFill>
            <a:schemeClr val="tx1"/>
          </a:solidFill>
          <a:latin typeface="+mn-lt"/>
          <a:ea typeface="+mn-ea"/>
          <a:cs typeface="+mn-cs"/>
        </a:defRPr>
      </a:lvl3pPr>
      <a:lvl4pPr marL="1371362" algn="l" defTabSz="914241" rtl="0" eaLnBrk="1" latinLnBrk="0" hangingPunct="1">
        <a:defRPr sz="1900" kern="1200">
          <a:solidFill>
            <a:schemeClr val="tx1"/>
          </a:solidFill>
          <a:latin typeface="+mn-lt"/>
          <a:ea typeface="+mn-ea"/>
          <a:cs typeface="+mn-cs"/>
        </a:defRPr>
      </a:lvl4pPr>
      <a:lvl5pPr marL="1828482" algn="l" defTabSz="914241" rtl="0" eaLnBrk="1" latinLnBrk="0" hangingPunct="1">
        <a:defRPr sz="1900" kern="1200">
          <a:solidFill>
            <a:schemeClr val="tx1"/>
          </a:solidFill>
          <a:latin typeface="+mn-lt"/>
          <a:ea typeface="+mn-ea"/>
          <a:cs typeface="+mn-cs"/>
        </a:defRPr>
      </a:lvl5pPr>
      <a:lvl6pPr marL="2285606" algn="l" defTabSz="914241" rtl="0" eaLnBrk="1" latinLnBrk="0" hangingPunct="1">
        <a:defRPr sz="1900" kern="1200">
          <a:solidFill>
            <a:schemeClr val="tx1"/>
          </a:solidFill>
          <a:latin typeface="+mn-lt"/>
          <a:ea typeface="+mn-ea"/>
          <a:cs typeface="+mn-cs"/>
        </a:defRPr>
      </a:lvl6pPr>
      <a:lvl7pPr marL="2742722" algn="l" defTabSz="914241" rtl="0" eaLnBrk="1" latinLnBrk="0" hangingPunct="1">
        <a:defRPr sz="1900" kern="1200">
          <a:solidFill>
            <a:schemeClr val="tx1"/>
          </a:solidFill>
          <a:latin typeface="+mn-lt"/>
          <a:ea typeface="+mn-ea"/>
          <a:cs typeface="+mn-cs"/>
        </a:defRPr>
      </a:lvl7pPr>
      <a:lvl8pPr marL="3199840" algn="l" defTabSz="914241" rtl="0" eaLnBrk="1" latinLnBrk="0" hangingPunct="1">
        <a:defRPr sz="1900" kern="1200">
          <a:solidFill>
            <a:schemeClr val="tx1"/>
          </a:solidFill>
          <a:latin typeface="+mn-lt"/>
          <a:ea typeface="+mn-ea"/>
          <a:cs typeface="+mn-cs"/>
        </a:defRPr>
      </a:lvl8pPr>
      <a:lvl9pPr marL="3656959" algn="l" defTabSz="91424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jpe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m 2">
            <a:extLst>
              <a:ext uri="{FF2B5EF4-FFF2-40B4-BE49-F238E27FC236}">
                <a16:creationId xmlns:a16="http://schemas.microsoft.com/office/drawing/2014/main" id="{C70404D7-876E-4F99-842E-4AC7EA2CDB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838200"/>
            <a:ext cx="8324850"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00549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8E541283-089B-4400-9F50-C152DABCA89E}"/>
              </a:ext>
            </a:extLst>
          </p:cNvPr>
          <p:cNvSpPr/>
          <p:nvPr/>
        </p:nvSpPr>
        <p:spPr bwMode="auto">
          <a:xfrm>
            <a:off x="737940" y="1283369"/>
            <a:ext cx="8406064" cy="1556084"/>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200" b="1" i="1" u="none" strike="noStrike" kern="1200" cap="none" spc="0" normalizeH="0" baseline="0" noProof="0">
              <a:ln>
                <a:noFill/>
              </a:ln>
              <a:solidFill>
                <a:srgbClr val="735900"/>
              </a:solidFill>
              <a:effectLst/>
              <a:uLnTx/>
              <a:uFillTx/>
              <a:latin typeface="Times New Roman" pitchFamily="18" charset="0"/>
              <a:ea typeface="+mn-ea"/>
              <a:cs typeface="+mn-cs"/>
            </a:endParaRPr>
          </a:p>
        </p:txBody>
      </p:sp>
      <p:sp>
        <p:nvSpPr>
          <p:cNvPr id="9" name="Retângulo 8">
            <a:extLst>
              <a:ext uri="{FF2B5EF4-FFF2-40B4-BE49-F238E27FC236}">
                <a16:creationId xmlns:a16="http://schemas.microsoft.com/office/drawing/2014/main" id="{9DFD7116-C5D0-4885-98FB-85A48F061BD2}"/>
              </a:ext>
            </a:extLst>
          </p:cNvPr>
          <p:cNvSpPr/>
          <p:nvPr/>
        </p:nvSpPr>
        <p:spPr bwMode="auto">
          <a:xfrm>
            <a:off x="729920" y="3505201"/>
            <a:ext cx="8406064" cy="1556084"/>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200" b="1" i="1" u="none" strike="noStrike" kern="1200" cap="none" spc="0" normalizeH="0" baseline="0" noProof="0">
              <a:ln>
                <a:noFill/>
              </a:ln>
              <a:solidFill>
                <a:srgbClr val="735900"/>
              </a:solidFill>
              <a:effectLst/>
              <a:uLnTx/>
              <a:uFillTx/>
              <a:latin typeface="Times New Roman" pitchFamily="18" charset="0"/>
              <a:ea typeface="+mn-ea"/>
              <a:cs typeface="+mn-cs"/>
            </a:endParaRPr>
          </a:p>
        </p:txBody>
      </p:sp>
      <p:sp>
        <p:nvSpPr>
          <p:cNvPr id="6" name="Retângulo 5">
            <a:extLst>
              <a:ext uri="{FF2B5EF4-FFF2-40B4-BE49-F238E27FC236}">
                <a16:creationId xmlns:a16="http://schemas.microsoft.com/office/drawing/2014/main" id="{3286B6BD-D257-4390-9206-5108B1914CB4}"/>
              </a:ext>
            </a:extLst>
          </p:cNvPr>
          <p:cNvSpPr/>
          <p:nvPr/>
        </p:nvSpPr>
        <p:spPr>
          <a:xfrm>
            <a:off x="1826094" y="1145905"/>
            <a:ext cx="6093335" cy="18620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5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URGENTE</a:t>
            </a:r>
          </a:p>
        </p:txBody>
      </p:sp>
      <p:sp>
        <p:nvSpPr>
          <p:cNvPr id="7" name="Retângulo 6">
            <a:extLst>
              <a:ext uri="{FF2B5EF4-FFF2-40B4-BE49-F238E27FC236}">
                <a16:creationId xmlns:a16="http://schemas.microsoft.com/office/drawing/2014/main" id="{10D23DD9-E28A-4597-9F5B-1C7C23F898FB}"/>
              </a:ext>
            </a:extLst>
          </p:cNvPr>
          <p:cNvSpPr/>
          <p:nvPr/>
        </p:nvSpPr>
        <p:spPr>
          <a:xfrm>
            <a:off x="872531" y="3335653"/>
            <a:ext cx="8000460" cy="18620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5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IMPORTANTE</a:t>
            </a:r>
          </a:p>
        </p:txBody>
      </p:sp>
      <p:pic>
        <p:nvPicPr>
          <p:cNvPr id="11" name="Imagem 10">
            <a:extLst>
              <a:ext uri="{FF2B5EF4-FFF2-40B4-BE49-F238E27FC236}">
                <a16:creationId xmlns:a16="http://schemas.microsoft.com/office/drawing/2014/main" id="{5BA920F7-C60B-46AE-8615-675131FBC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55575">
            <a:off x="8419581" y="-165138"/>
            <a:ext cx="4534306" cy="7340677"/>
          </a:xfrm>
          <a:prstGeom prst="rect">
            <a:avLst/>
          </a:prstGeom>
        </p:spPr>
      </p:pic>
      <p:pic>
        <p:nvPicPr>
          <p:cNvPr id="3" name="Imagem 2">
            <a:extLst>
              <a:ext uri="{FF2B5EF4-FFF2-40B4-BE49-F238E27FC236}">
                <a16:creationId xmlns:a16="http://schemas.microsoft.com/office/drawing/2014/main" id="{458D0DB7-8FA9-4E03-8768-EF36C2FD30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0327" y="2405515"/>
            <a:ext cx="2310493" cy="1617345"/>
          </a:xfrm>
          <a:prstGeom prst="rect">
            <a:avLst/>
          </a:prstGeom>
          <a:effectLst>
            <a:outerShdw blurRad="635000" dist="38100" dir="2700000" algn="tl" rotWithShape="0">
              <a:prstClr val="black"/>
            </a:outerShdw>
          </a:effectLst>
        </p:spPr>
      </p:pic>
    </p:spTree>
    <p:extLst>
      <p:ext uri="{BB962C8B-B14F-4D97-AF65-F5344CB8AC3E}">
        <p14:creationId xmlns:p14="http://schemas.microsoft.com/office/powerpoint/2010/main" val="63868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par>
                                <p:cTn id="10" presetID="27" presetClass="emph" presetSubtype="0" repeatCount="indefinite" fill="remove" grpId="0" nodeType="withEffect">
                                  <p:stCondLst>
                                    <p:cond delay="0"/>
                                  </p:stCondLst>
                                  <p:childTnLst>
                                    <p:animClr clrSpc="rgb" dir="cw">
                                      <p:cBhvr override="childStyle">
                                        <p:cTn id="11" dur="250" autoRev="1" fill="remove"/>
                                        <p:tgtEl>
                                          <p:spTgt spid="9"/>
                                        </p:tgtEl>
                                        <p:attrNameLst>
                                          <p:attrName>style.color</p:attrName>
                                        </p:attrNameLst>
                                      </p:cBhvr>
                                      <p:to>
                                        <a:schemeClr val="bg1"/>
                                      </p:to>
                                    </p:animClr>
                                    <p:animClr clrSpc="rgb" dir="cw">
                                      <p:cBhvr>
                                        <p:cTn id="12" dur="250" autoRev="1" fill="remove"/>
                                        <p:tgtEl>
                                          <p:spTgt spid="9"/>
                                        </p:tgtEl>
                                        <p:attrNameLst>
                                          <p:attrName>fillcolor</p:attrName>
                                        </p:attrNameLst>
                                      </p:cBhvr>
                                      <p:to>
                                        <a:schemeClr val="bg1"/>
                                      </p:to>
                                    </p:animClr>
                                    <p:set>
                                      <p:cBhvr>
                                        <p:cTn id="13" dur="250" autoRev="1" fill="remove"/>
                                        <p:tgtEl>
                                          <p:spTgt spid="9"/>
                                        </p:tgtEl>
                                        <p:attrNameLst>
                                          <p:attrName>fill.type</p:attrName>
                                        </p:attrNameLst>
                                      </p:cBhvr>
                                      <p:to>
                                        <p:strVal val="solid"/>
                                      </p:to>
                                    </p:set>
                                    <p:set>
                                      <p:cBhvr>
                                        <p:cTn id="14" dur="250" autoRev="1" fill="remove"/>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stephen r covey">
            <a:extLst>
              <a:ext uri="{FF2B5EF4-FFF2-40B4-BE49-F238E27FC236}">
                <a16:creationId xmlns:a16="http://schemas.microsoft.com/office/drawing/2014/main" id="{3A914C65-FEF6-44C0-9F7D-0A369C4FB93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PaintBrush/>
                    </a14:imgEffect>
                    <a14:imgEffect>
                      <a14:brightnessContrast bright="20000" contrast="40000"/>
                    </a14:imgEffect>
                  </a14:imgLayer>
                </a14:imgProps>
              </a:ext>
              <a:ext uri="{28A0092B-C50C-407E-A947-70E740481C1C}">
                <a14:useLocalDpi xmlns:a14="http://schemas.microsoft.com/office/drawing/2010/main" val="0"/>
              </a:ext>
            </a:extLst>
          </a:blip>
          <a:srcRect t="15448" r="22764" b="7316"/>
          <a:stretch/>
        </p:blipFill>
        <p:spPr bwMode="auto">
          <a:xfrm>
            <a:off x="-1" y="1"/>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os 7 hÃ¡bitos das pessoas altamente eficazes">
            <a:extLst>
              <a:ext uri="{FF2B5EF4-FFF2-40B4-BE49-F238E27FC236}">
                <a16:creationId xmlns:a16="http://schemas.microsoft.com/office/drawing/2014/main" id="{0ED2A451-0839-4687-9AD3-EB3D226E4D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71083">
            <a:off x="1247650" y="191068"/>
            <a:ext cx="4772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34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046" name="Conector reto 3">
            <a:extLst>
              <a:ext uri="{FF2B5EF4-FFF2-40B4-BE49-F238E27FC236}">
                <a16:creationId xmlns:a16="http://schemas.microsoft.com/office/drawing/2014/main" id="{B62B54BF-2A15-4659-BCFF-DBFA14FD4C58}"/>
              </a:ext>
            </a:extLst>
          </p:cNvPr>
          <p:cNvCxnSpPr>
            <a:cxnSpLocks noChangeShapeType="1"/>
          </p:cNvCxnSpPr>
          <p:nvPr/>
        </p:nvCxnSpPr>
        <p:spPr bwMode="auto">
          <a:xfrm>
            <a:off x="6119813"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47" name="Retângulo 12">
            <a:extLst>
              <a:ext uri="{FF2B5EF4-FFF2-40B4-BE49-F238E27FC236}">
                <a16:creationId xmlns:a16="http://schemas.microsoft.com/office/drawing/2014/main" id="{F43C5736-8514-44AE-81D1-EA2898376196}"/>
              </a:ext>
            </a:extLst>
          </p:cNvPr>
          <p:cNvSpPr>
            <a:spLocks noChangeArrowheads="1"/>
          </p:cNvSpPr>
          <p:nvPr/>
        </p:nvSpPr>
        <p:spPr bwMode="auto">
          <a:xfrm rot="-5400000">
            <a:off x="6055519" y="-2778919"/>
            <a:ext cx="152400" cy="1241583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8" name="Retângulo 25">
            <a:extLst>
              <a:ext uri="{FF2B5EF4-FFF2-40B4-BE49-F238E27FC236}">
                <a16:creationId xmlns:a16="http://schemas.microsoft.com/office/drawing/2014/main" id="{8F440EC3-D66A-4B19-90B5-0A475F78E43F}"/>
              </a:ext>
            </a:extLst>
          </p:cNvPr>
          <p:cNvSpPr>
            <a:spLocks noChangeArrowheads="1"/>
          </p:cNvSpPr>
          <p:nvPr/>
        </p:nvSpPr>
        <p:spPr bwMode="auto">
          <a:xfrm>
            <a:off x="10134600" y="2819400"/>
            <a:ext cx="2233613"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9" name="CaixaDeTexto 15">
            <a:extLst>
              <a:ext uri="{FF2B5EF4-FFF2-40B4-BE49-F238E27FC236}">
                <a16:creationId xmlns:a16="http://schemas.microsoft.com/office/drawing/2014/main" id="{F136DE7B-64D3-4398-B498-C054C8587F91}"/>
              </a:ext>
            </a:extLst>
          </p:cNvPr>
          <p:cNvSpPr txBox="1">
            <a:spLocks noChangeArrowheads="1"/>
          </p:cNvSpPr>
          <p:nvPr/>
        </p:nvSpPr>
        <p:spPr bwMode="auto">
          <a:xfrm>
            <a:off x="10223202" y="3025890"/>
            <a:ext cx="2205038"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a:t>
            </a:r>
          </a:p>
          <a:p>
            <a:pPr marL="0" marR="0" lvl="0" indent="0" algn="l" defTabSz="914400" rtl="0" eaLnBrk="0" fontAlgn="base" latinLnBrk="0" hangingPunct="0">
              <a:lnSpc>
                <a:spcPct val="70000"/>
              </a:lnSpc>
              <a:spcBef>
                <a:spcPct val="0"/>
              </a:spcBef>
              <a:spcAft>
                <a:spcPct val="0"/>
              </a:spcAft>
              <a:buClrTx/>
              <a:buSzTx/>
              <a:buFontTx/>
              <a:buNone/>
              <a:tabLst/>
              <a:defRPr/>
            </a:pPr>
            <a:r>
              <a:rPr lang="pt-BR" altLang="pt-BR" i="0" dirty="0">
                <a:solidFill>
                  <a:srgbClr val="000000"/>
                </a:solidFill>
                <a:latin typeface="Arial Narrow" panose="020B0606020202030204" pitchFamily="34" charset="0"/>
              </a:rPr>
              <a:t>URGENTE</a:t>
            </a: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87050" name="Retângulo 10">
            <a:extLst>
              <a:ext uri="{FF2B5EF4-FFF2-40B4-BE49-F238E27FC236}">
                <a16:creationId xmlns:a16="http://schemas.microsoft.com/office/drawing/2014/main" id="{5BD17CE6-B492-4156-9B3B-49F86B69DF87}"/>
              </a:ext>
            </a:extLst>
          </p:cNvPr>
          <p:cNvSpPr>
            <a:spLocks noChangeArrowheads="1"/>
          </p:cNvSpPr>
          <p:nvPr/>
        </p:nvSpPr>
        <p:spPr bwMode="auto">
          <a:xfrm>
            <a:off x="-76200" y="2819400"/>
            <a:ext cx="2057400"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1" name="CaixaDeTexto 24">
            <a:extLst>
              <a:ext uri="{FF2B5EF4-FFF2-40B4-BE49-F238E27FC236}">
                <a16:creationId xmlns:a16="http://schemas.microsoft.com/office/drawing/2014/main" id="{92D3F156-0BED-45EA-B2D4-C227C47F939E}"/>
              </a:ext>
            </a:extLst>
          </p:cNvPr>
          <p:cNvSpPr txBox="1">
            <a:spLocks noChangeArrowheads="1"/>
          </p:cNvSpPr>
          <p:nvPr/>
        </p:nvSpPr>
        <p:spPr bwMode="auto">
          <a:xfrm>
            <a:off x="0" y="2895600"/>
            <a:ext cx="1981200"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URGENTE</a:t>
            </a:r>
          </a:p>
        </p:txBody>
      </p:sp>
      <p:cxnSp>
        <p:nvCxnSpPr>
          <p:cNvPr id="87056" name="Conector reto 3">
            <a:extLst>
              <a:ext uri="{FF2B5EF4-FFF2-40B4-BE49-F238E27FC236}">
                <a16:creationId xmlns:a16="http://schemas.microsoft.com/office/drawing/2014/main" id="{671AACED-0601-41FB-B9C8-E04BAD3C8936}"/>
              </a:ext>
            </a:extLst>
          </p:cNvPr>
          <p:cNvCxnSpPr>
            <a:cxnSpLocks noChangeShapeType="1"/>
          </p:cNvCxnSpPr>
          <p:nvPr/>
        </p:nvCxnSpPr>
        <p:spPr bwMode="auto">
          <a:xfrm>
            <a:off x="5735638"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57" name="Retângulo 4">
            <a:extLst>
              <a:ext uri="{FF2B5EF4-FFF2-40B4-BE49-F238E27FC236}">
                <a16:creationId xmlns:a16="http://schemas.microsoft.com/office/drawing/2014/main" id="{3135062A-4BA4-4CB2-B777-8D903BE37550}"/>
              </a:ext>
            </a:extLst>
          </p:cNvPr>
          <p:cNvSpPr>
            <a:spLocks noChangeArrowheads="1"/>
          </p:cNvSpPr>
          <p:nvPr/>
        </p:nvSpPr>
        <p:spPr bwMode="auto">
          <a:xfrm>
            <a:off x="6103938" y="0"/>
            <a:ext cx="176212" cy="7339013"/>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8" name="CaixaDeTexto 5">
            <a:extLst>
              <a:ext uri="{FF2B5EF4-FFF2-40B4-BE49-F238E27FC236}">
                <a16:creationId xmlns:a16="http://schemas.microsoft.com/office/drawing/2014/main" id="{8E8308AD-438B-4D9F-8473-9731F041A0B9}"/>
              </a:ext>
            </a:extLst>
          </p:cNvPr>
          <p:cNvSpPr txBox="1">
            <a:spLocks noChangeArrowheads="1"/>
          </p:cNvSpPr>
          <p:nvPr/>
        </p:nvSpPr>
        <p:spPr bwMode="auto">
          <a:xfrm>
            <a:off x="4996609" y="0"/>
            <a:ext cx="2385012"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IMPORTANTE</a:t>
            </a:r>
          </a:p>
        </p:txBody>
      </p:sp>
      <p:sp>
        <p:nvSpPr>
          <p:cNvPr id="87059" name="CaixaDeTexto 16">
            <a:extLst>
              <a:ext uri="{FF2B5EF4-FFF2-40B4-BE49-F238E27FC236}">
                <a16:creationId xmlns:a16="http://schemas.microsoft.com/office/drawing/2014/main" id="{B4422FAF-17AE-4257-A0DC-4F8FEED8016A}"/>
              </a:ext>
            </a:extLst>
          </p:cNvPr>
          <p:cNvSpPr txBox="1">
            <a:spLocks noChangeArrowheads="1"/>
          </p:cNvSpPr>
          <p:nvPr/>
        </p:nvSpPr>
        <p:spPr bwMode="auto">
          <a:xfrm>
            <a:off x="4564916" y="6273800"/>
            <a:ext cx="3226589"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 IMPORTANTE</a:t>
            </a:r>
          </a:p>
        </p:txBody>
      </p:sp>
    </p:spTree>
    <p:extLst>
      <p:ext uri="{BB962C8B-B14F-4D97-AF65-F5344CB8AC3E}">
        <p14:creationId xmlns:p14="http://schemas.microsoft.com/office/powerpoint/2010/main" val="9938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tângulo 1">
            <a:extLst>
              <a:ext uri="{FF2B5EF4-FFF2-40B4-BE49-F238E27FC236}">
                <a16:creationId xmlns:a16="http://schemas.microsoft.com/office/drawing/2014/main" id="{658C2309-37F1-48D9-8236-CBA6BDAEB361}"/>
              </a:ext>
            </a:extLst>
          </p:cNvPr>
          <p:cNvSpPr>
            <a:spLocks noChangeArrowheads="1"/>
          </p:cNvSpPr>
          <p:nvPr/>
        </p:nvSpPr>
        <p:spPr bwMode="auto">
          <a:xfrm>
            <a:off x="0" y="0"/>
            <a:ext cx="6119813" cy="3365500"/>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3" name="Retângulo 6">
            <a:extLst>
              <a:ext uri="{FF2B5EF4-FFF2-40B4-BE49-F238E27FC236}">
                <a16:creationId xmlns:a16="http://schemas.microsoft.com/office/drawing/2014/main" id="{E100EC0C-D334-46B8-A877-33A82B78B786}"/>
              </a:ext>
            </a:extLst>
          </p:cNvPr>
          <p:cNvSpPr>
            <a:spLocks noChangeArrowheads="1"/>
          </p:cNvSpPr>
          <p:nvPr/>
        </p:nvSpPr>
        <p:spPr bwMode="auto">
          <a:xfrm>
            <a:off x="6219825" y="0"/>
            <a:ext cx="6119813" cy="3505200"/>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4" name="Retângulo 7">
            <a:extLst>
              <a:ext uri="{FF2B5EF4-FFF2-40B4-BE49-F238E27FC236}">
                <a16:creationId xmlns:a16="http://schemas.microsoft.com/office/drawing/2014/main" id="{8AB21327-E8A0-4656-9503-EEBF09A6E1D6}"/>
              </a:ext>
            </a:extLst>
          </p:cNvPr>
          <p:cNvSpPr>
            <a:spLocks noChangeArrowheads="1"/>
          </p:cNvSpPr>
          <p:nvPr/>
        </p:nvSpPr>
        <p:spPr bwMode="auto">
          <a:xfrm>
            <a:off x="6072188" y="3505200"/>
            <a:ext cx="6119812" cy="3373438"/>
          </a:xfrm>
          <a:prstGeom prst="rect">
            <a:avLst/>
          </a:prstGeom>
          <a:solidFill>
            <a:srgbClr val="008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5" name="Retângulo 8">
            <a:extLst>
              <a:ext uri="{FF2B5EF4-FFF2-40B4-BE49-F238E27FC236}">
                <a16:creationId xmlns:a16="http://schemas.microsoft.com/office/drawing/2014/main" id="{9E28624B-859C-4C82-8FF6-1152D09FC00E}"/>
              </a:ext>
            </a:extLst>
          </p:cNvPr>
          <p:cNvSpPr>
            <a:spLocks noChangeArrowheads="1"/>
          </p:cNvSpPr>
          <p:nvPr/>
        </p:nvSpPr>
        <p:spPr bwMode="auto">
          <a:xfrm>
            <a:off x="-23813" y="3505200"/>
            <a:ext cx="6119813" cy="3352800"/>
          </a:xfrm>
          <a:prstGeom prst="rect">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cxnSp>
        <p:nvCxnSpPr>
          <p:cNvPr id="87046" name="Conector reto 3">
            <a:extLst>
              <a:ext uri="{FF2B5EF4-FFF2-40B4-BE49-F238E27FC236}">
                <a16:creationId xmlns:a16="http://schemas.microsoft.com/office/drawing/2014/main" id="{B62B54BF-2A15-4659-BCFF-DBFA14FD4C58}"/>
              </a:ext>
            </a:extLst>
          </p:cNvPr>
          <p:cNvCxnSpPr>
            <a:cxnSpLocks noChangeShapeType="1"/>
          </p:cNvCxnSpPr>
          <p:nvPr/>
        </p:nvCxnSpPr>
        <p:spPr bwMode="auto">
          <a:xfrm>
            <a:off x="6119813"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47" name="Retângulo 12">
            <a:extLst>
              <a:ext uri="{FF2B5EF4-FFF2-40B4-BE49-F238E27FC236}">
                <a16:creationId xmlns:a16="http://schemas.microsoft.com/office/drawing/2014/main" id="{F43C5736-8514-44AE-81D1-EA2898376196}"/>
              </a:ext>
            </a:extLst>
          </p:cNvPr>
          <p:cNvSpPr>
            <a:spLocks noChangeArrowheads="1"/>
          </p:cNvSpPr>
          <p:nvPr/>
        </p:nvSpPr>
        <p:spPr bwMode="auto">
          <a:xfrm rot="-5400000">
            <a:off x="6055519" y="-2778919"/>
            <a:ext cx="152400" cy="1241583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8" name="Retângulo 25">
            <a:extLst>
              <a:ext uri="{FF2B5EF4-FFF2-40B4-BE49-F238E27FC236}">
                <a16:creationId xmlns:a16="http://schemas.microsoft.com/office/drawing/2014/main" id="{8F440EC3-D66A-4B19-90B5-0A475F78E43F}"/>
              </a:ext>
            </a:extLst>
          </p:cNvPr>
          <p:cNvSpPr>
            <a:spLocks noChangeArrowheads="1"/>
          </p:cNvSpPr>
          <p:nvPr/>
        </p:nvSpPr>
        <p:spPr bwMode="auto">
          <a:xfrm>
            <a:off x="10134600" y="2819400"/>
            <a:ext cx="2233613"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9" name="CaixaDeTexto 15">
            <a:extLst>
              <a:ext uri="{FF2B5EF4-FFF2-40B4-BE49-F238E27FC236}">
                <a16:creationId xmlns:a16="http://schemas.microsoft.com/office/drawing/2014/main" id="{F136DE7B-64D3-4398-B498-C054C8587F91}"/>
              </a:ext>
            </a:extLst>
          </p:cNvPr>
          <p:cNvSpPr txBox="1">
            <a:spLocks noChangeArrowheads="1"/>
          </p:cNvSpPr>
          <p:nvPr/>
        </p:nvSpPr>
        <p:spPr bwMode="auto">
          <a:xfrm>
            <a:off x="10223202" y="3025890"/>
            <a:ext cx="2205038"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a:t>
            </a:r>
          </a:p>
          <a:p>
            <a:pPr marL="0" marR="0" lvl="0" indent="0" algn="l" defTabSz="914400" rtl="0" eaLnBrk="0" fontAlgn="base" latinLnBrk="0" hangingPunct="0">
              <a:lnSpc>
                <a:spcPct val="70000"/>
              </a:lnSpc>
              <a:spcBef>
                <a:spcPct val="0"/>
              </a:spcBef>
              <a:spcAft>
                <a:spcPct val="0"/>
              </a:spcAft>
              <a:buClrTx/>
              <a:buSzTx/>
              <a:buFontTx/>
              <a:buNone/>
              <a:tabLst/>
              <a:defRPr/>
            </a:pPr>
            <a:r>
              <a:rPr lang="pt-BR" altLang="pt-BR" i="0" dirty="0">
                <a:solidFill>
                  <a:srgbClr val="000000"/>
                </a:solidFill>
                <a:latin typeface="Arial Narrow" panose="020B0606020202030204" pitchFamily="34" charset="0"/>
              </a:rPr>
              <a:t>URGENTE</a:t>
            </a: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87050" name="Retângulo 10">
            <a:extLst>
              <a:ext uri="{FF2B5EF4-FFF2-40B4-BE49-F238E27FC236}">
                <a16:creationId xmlns:a16="http://schemas.microsoft.com/office/drawing/2014/main" id="{5BD17CE6-B492-4156-9B3B-49F86B69DF87}"/>
              </a:ext>
            </a:extLst>
          </p:cNvPr>
          <p:cNvSpPr>
            <a:spLocks noChangeArrowheads="1"/>
          </p:cNvSpPr>
          <p:nvPr/>
        </p:nvSpPr>
        <p:spPr bwMode="auto">
          <a:xfrm>
            <a:off x="-76200" y="2819400"/>
            <a:ext cx="2057400"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1" name="CaixaDeTexto 24">
            <a:extLst>
              <a:ext uri="{FF2B5EF4-FFF2-40B4-BE49-F238E27FC236}">
                <a16:creationId xmlns:a16="http://schemas.microsoft.com/office/drawing/2014/main" id="{92D3F156-0BED-45EA-B2D4-C227C47F939E}"/>
              </a:ext>
            </a:extLst>
          </p:cNvPr>
          <p:cNvSpPr txBox="1">
            <a:spLocks noChangeArrowheads="1"/>
          </p:cNvSpPr>
          <p:nvPr/>
        </p:nvSpPr>
        <p:spPr bwMode="auto">
          <a:xfrm>
            <a:off x="0" y="2895600"/>
            <a:ext cx="1981200"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URGENTE</a:t>
            </a:r>
          </a:p>
        </p:txBody>
      </p:sp>
      <p:cxnSp>
        <p:nvCxnSpPr>
          <p:cNvPr id="87056" name="Conector reto 3">
            <a:extLst>
              <a:ext uri="{FF2B5EF4-FFF2-40B4-BE49-F238E27FC236}">
                <a16:creationId xmlns:a16="http://schemas.microsoft.com/office/drawing/2014/main" id="{671AACED-0601-41FB-B9C8-E04BAD3C8936}"/>
              </a:ext>
            </a:extLst>
          </p:cNvPr>
          <p:cNvCxnSpPr>
            <a:cxnSpLocks noChangeShapeType="1"/>
          </p:cNvCxnSpPr>
          <p:nvPr/>
        </p:nvCxnSpPr>
        <p:spPr bwMode="auto">
          <a:xfrm>
            <a:off x="5735638"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57" name="Retângulo 4">
            <a:extLst>
              <a:ext uri="{FF2B5EF4-FFF2-40B4-BE49-F238E27FC236}">
                <a16:creationId xmlns:a16="http://schemas.microsoft.com/office/drawing/2014/main" id="{3135062A-4BA4-4CB2-B777-8D903BE37550}"/>
              </a:ext>
            </a:extLst>
          </p:cNvPr>
          <p:cNvSpPr>
            <a:spLocks noChangeArrowheads="1"/>
          </p:cNvSpPr>
          <p:nvPr/>
        </p:nvSpPr>
        <p:spPr bwMode="auto">
          <a:xfrm>
            <a:off x="6103938" y="0"/>
            <a:ext cx="176212" cy="7339013"/>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8" name="CaixaDeTexto 5">
            <a:extLst>
              <a:ext uri="{FF2B5EF4-FFF2-40B4-BE49-F238E27FC236}">
                <a16:creationId xmlns:a16="http://schemas.microsoft.com/office/drawing/2014/main" id="{8E8308AD-438B-4D9F-8473-9731F041A0B9}"/>
              </a:ext>
            </a:extLst>
          </p:cNvPr>
          <p:cNvSpPr txBox="1">
            <a:spLocks noChangeArrowheads="1"/>
          </p:cNvSpPr>
          <p:nvPr/>
        </p:nvSpPr>
        <p:spPr bwMode="auto">
          <a:xfrm>
            <a:off x="4996609" y="0"/>
            <a:ext cx="2385012"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IMPORTANTE</a:t>
            </a:r>
          </a:p>
        </p:txBody>
      </p:sp>
      <p:sp>
        <p:nvSpPr>
          <p:cNvPr id="87059" name="CaixaDeTexto 16">
            <a:extLst>
              <a:ext uri="{FF2B5EF4-FFF2-40B4-BE49-F238E27FC236}">
                <a16:creationId xmlns:a16="http://schemas.microsoft.com/office/drawing/2014/main" id="{B4422FAF-17AE-4257-A0DC-4F8FEED8016A}"/>
              </a:ext>
            </a:extLst>
          </p:cNvPr>
          <p:cNvSpPr txBox="1">
            <a:spLocks noChangeArrowheads="1"/>
          </p:cNvSpPr>
          <p:nvPr/>
        </p:nvSpPr>
        <p:spPr bwMode="auto">
          <a:xfrm>
            <a:off x="4564916" y="6273800"/>
            <a:ext cx="3226589"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 IMPORTANTE</a:t>
            </a:r>
          </a:p>
        </p:txBody>
      </p:sp>
    </p:spTree>
    <p:extLst>
      <p:ext uri="{BB962C8B-B14F-4D97-AF65-F5344CB8AC3E}">
        <p14:creationId xmlns:p14="http://schemas.microsoft.com/office/powerpoint/2010/main" val="312374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tângulo 1">
            <a:extLst>
              <a:ext uri="{FF2B5EF4-FFF2-40B4-BE49-F238E27FC236}">
                <a16:creationId xmlns:a16="http://schemas.microsoft.com/office/drawing/2014/main" id="{658C2309-37F1-48D9-8236-CBA6BDAEB361}"/>
              </a:ext>
            </a:extLst>
          </p:cNvPr>
          <p:cNvSpPr>
            <a:spLocks noChangeArrowheads="1"/>
          </p:cNvSpPr>
          <p:nvPr/>
        </p:nvSpPr>
        <p:spPr bwMode="auto">
          <a:xfrm>
            <a:off x="0" y="0"/>
            <a:ext cx="6119813" cy="3365500"/>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3" name="Retângulo 6">
            <a:extLst>
              <a:ext uri="{FF2B5EF4-FFF2-40B4-BE49-F238E27FC236}">
                <a16:creationId xmlns:a16="http://schemas.microsoft.com/office/drawing/2014/main" id="{E100EC0C-D334-46B8-A877-33A82B78B786}"/>
              </a:ext>
            </a:extLst>
          </p:cNvPr>
          <p:cNvSpPr>
            <a:spLocks noChangeArrowheads="1"/>
          </p:cNvSpPr>
          <p:nvPr/>
        </p:nvSpPr>
        <p:spPr bwMode="auto">
          <a:xfrm>
            <a:off x="6219825" y="0"/>
            <a:ext cx="6119813" cy="3505200"/>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4" name="Retângulo 7">
            <a:extLst>
              <a:ext uri="{FF2B5EF4-FFF2-40B4-BE49-F238E27FC236}">
                <a16:creationId xmlns:a16="http://schemas.microsoft.com/office/drawing/2014/main" id="{8AB21327-E8A0-4656-9503-EEBF09A6E1D6}"/>
              </a:ext>
            </a:extLst>
          </p:cNvPr>
          <p:cNvSpPr>
            <a:spLocks noChangeArrowheads="1"/>
          </p:cNvSpPr>
          <p:nvPr/>
        </p:nvSpPr>
        <p:spPr bwMode="auto">
          <a:xfrm>
            <a:off x="6072188" y="3505200"/>
            <a:ext cx="6119812" cy="3373438"/>
          </a:xfrm>
          <a:prstGeom prst="rect">
            <a:avLst/>
          </a:prstGeom>
          <a:solidFill>
            <a:srgbClr val="008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5" name="Retângulo 8">
            <a:extLst>
              <a:ext uri="{FF2B5EF4-FFF2-40B4-BE49-F238E27FC236}">
                <a16:creationId xmlns:a16="http://schemas.microsoft.com/office/drawing/2014/main" id="{9E28624B-859C-4C82-8FF6-1152D09FC00E}"/>
              </a:ext>
            </a:extLst>
          </p:cNvPr>
          <p:cNvSpPr>
            <a:spLocks noChangeArrowheads="1"/>
          </p:cNvSpPr>
          <p:nvPr/>
        </p:nvSpPr>
        <p:spPr bwMode="auto">
          <a:xfrm>
            <a:off x="-23813" y="3505200"/>
            <a:ext cx="6119813" cy="3352800"/>
          </a:xfrm>
          <a:prstGeom prst="rect">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cxnSp>
        <p:nvCxnSpPr>
          <p:cNvPr id="87046" name="Conector reto 3">
            <a:extLst>
              <a:ext uri="{FF2B5EF4-FFF2-40B4-BE49-F238E27FC236}">
                <a16:creationId xmlns:a16="http://schemas.microsoft.com/office/drawing/2014/main" id="{B62B54BF-2A15-4659-BCFF-DBFA14FD4C58}"/>
              </a:ext>
            </a:extLst>
          </p:cNvPr>
          <p:cNvCxnSpPr>
            <a:cxnSpLocks noChangeShapeType="1"/>
          </p:cNvCxnSpPr>
          <p:nvPr/>
        </p:nvCxnSpPr>
        <p:spPr bwMode="auto">
          <a:xfrm>
            <a:off x="6119813"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47" name="Retângulo 12">
            <a:extLst>
              <a:ext uri="{FF2B5EF4-FFF2-40B4-BE49-F238E27FC236}">
                <a16:creationId xmlns:a16="http://schemas.microsoft.com/office/drawing/2014/main" id="{F43C5736-8514-44AE-81D1-EA2898376196}"/>
              </a:ext>
            </a:extLst>
          </p:cNvPr>
          <p:cNvSpPr>
            <a:spLocks noChangeArrowheads="1"/>
          </p:cNvSpPr>
          <p:nvPr/>
        </p:nvSpPr>
        <p:spPr bwMode="auto">
          <a:xfrm rot="-5400000">
            <a:off x="6055519" y="-2778919"/>
            <a:ext cx="152400" cy="1241583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0" name="Retângulo 10">
            <a:extLst>
              <a:ext uri="{FF2B5EF4-FFF2-40B4-BE49-F238E27FC236}">
                <a16:creationId xmlns:a16="http://schemas.microsoft.com/office/drawing/2014/main" id="{5BD17CE6-B492-4156-9B3B-49F86B69DF87}"/>
              </a:ext>
            </a:extLst>
          </p:cNvPr>
          <p:cNvSpPr>
            <a:spLocks noChangeArrowheads="1"/>
          </p:cNvSpPr>
          <p:nvPr/>
        </p:nvSpPr>
        <p:spPr bwMode="auto">
          <a:xfrm>
            <a:off x="-76200" y="2819400"/>
            <a:ext cx="2057400"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1" name="CaixaDeTexto 24">
            <a:extLst>
              <a:ext uri="{FF2B5EF4-FFF2-40B4-BE49-F238E27FC236}">
                <a16:creationId xmlns:a16="http://schemas.microsoft.com/office/drawing/2014/main" id="{92D3F156-0BED-45EA-B2D4-C227C47F939E}"/>
              </a:ext>
            </a:extLst>
          </p:cNvPr>
          <p:cNvSpPr txBox="1">
            <a:spLocks noChangeArrowheads="1"/>
          </p:cNvSpPr>
          <p:nvPr/>
        </p:nvSpPr>
        <p:spPr bwMode="auto">
          <a:xfrm>
            <a:off x="0" y="2895600"/>
            <a:ext cx="1981200"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URGENTE</a:t>
            </a:r>
          </a:p>
        </p:txBody>
      </p:sp>
      <p:sp>
        <p:nvSpPr>
          <p:cNvPr id="16" name="CaixaDeTexto 15">
            <a:extLst>
              <a:ext uri="{FF2B5EF4-FFF2-40B4-BE49-F238E27FC236}">
                <a16:creationId xmlns:a16="http://schemas.microsoft.com/office/drawing/2014/main" id="{688A2ABF-A996-4AC8-B2C4-D2449BFFE604}"/>
              </a:ext>
            </a:extLst>
          </p:cNvPr>
          <p:cNvSpPr txBox="1"/>
          <p:nvPr/>
        </p:nvSpPr>
        <p:spPr bwMode="auto">
          <a:xfrm>
            <a:off x="609600" y="59055"/>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Urgente e importante</a:t>
            </a:r>
          </a:p>
        </p:txBody>
      </p:sp>
      <p:cxnSp>
        <p:nvCxnSpPr>
          <p:cNvPr id="87056" name="Conector reto 3">
            <a:extLst>
              <a:ext uri="{FF2B5EF4-FFF2-40B4-BE49-F238E27FC236}">
                <a16:creationId xmlns:a16="http://schemas.microsoft.com/office/drawing/2014/main" id="{671AACED-0601-41FB-B9C8-E04BAD3C8936}"/>
              </a:ext>
            </a:extLst>
          </p:cNvPr>
          <p:cNvCxnSpPr>
            <a:cxnSpLocks noChangeShapeType="1"/>
          </p:cNvCxnSpPr>
          <p:nvPr/>
        </p:nvCxnSpPr>
        <p:spPr bwMode="auto">
          <a:xfrm>
            <a:off x="5735638"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57" name="Retângulo 4">
            <a:extLst>
              <a:ext uri="{FF2B5EF4-FFF2-40B4-BE49-F238E27FC236}">
                <a16:creationId xmlns:a16="http://schemas.microsoft.com/office/drawing/2014/main" id="{3135062A-4BA4-4CB2-B777-8D903BE37550}"/>
              </a:ext>
            </a:extLst>
          </p:cNvPr>
          <p:cNvSpPr>
            <a:spLocks noChangeArrowheads="1"/>
          </p:cNvSpPr>
          <p:nvPr/>
        </p:nvSpPr>
        <p:spPr bwMode="auto">
          <a:xfrm>
            <a:off x="6103938" y="0"/>
            <a:ext cx="176212" cy="7339013"/>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8" name="CaixaDeTexto 5">
            <a:extLst>
              <a:ext uri="{FF2B5EF4-FFF2-40B4-BE49-F238E27FC236}">
                <a16:creationId xmlns:a16="http://schemas.microsoft.com/office/drawing/2014/main" id="{8E8308AD-438B-4D9F-8473-9731F041A0B9}"/>
              </a:ext>
            </a:extLst>
          </p:cNvPr>
          <p:cNvSpPr txBox="1">
            <a:spLocks noChangeArrowheads="1"/>
          </p:cNvSpPr>
          <p:nvPr/>
        </p:nvSpPr>
        <p:spPr bwMode="auto">
          <a:xfrm>
            <a:off x="4996609" y="0"/>
            <a:ext cx="2385012"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IMPORTANTE</a:t>
            </a:r>
          </a:p>
        </p:txBody>
      </p:sp>
      <p:sp>
        <p:nvSpPr>
          <p:cNvPr id="20" name="CaixaDeTexto 19">
            <a:extLst>
              <a:ext uri="{FF2B5EF4-FFF2-40B4-BE49-F238E27FC236}">
                <a16:creationId xmlns:a16="http://schemas.microsoft.com/office/drawing/2014/main" id="{E7677644-2192-453D-94EF-4891930B1F4E}"/>
              </a:ext>
            </a:extLst>
          </p:cNvPr>
          <p:cNvSpPr txBox="1"/>
          <p:nvPr/>
        </p:nvSpPr>
        <p:spPr>
          <a:xfrm>
            <a:off x="1623241" y="685823"/>
            <a:ext cx="1945758" cy="461665"/>
          </a:xfrm>
          <a:prstGeom prst="rect">
            <a:avLst/>
          </a:prstGeom>
          <a:noFill/>
        </p:spPr>
        <p:txBody>
          <a:bodyPr wrap="square" rtlCol="0">
            <a:spAutoFit/>
          </a:bodyPr>
          <a:lstStyle/>
          <a:p>
            <a:pPr algn="ctr"/>
            <a:r>
              <a:rPr lang="pt-BR" sz="2400" b="1" dirty="0">
                <a:latin typeface="Arial Narrow" panose="020B0606020202030204" pitchFamily="34" charset="0"/>
              </a:rPr>
              <a:t>I BOMBEIRO</a:t>
            </a:r>
          </a:p>
        </p:txBody>
      </p:sp>
      <p:sp>
        <p:nvSpPr>
          <p:cNvPr id="21" name="CaixaDeTexto 20">
            <a:extLst>
              <a:ext uri="{FF2B5EF4-FFF2-40B4-BE49-F238E27FC236}">
                <a16:creationId xmlns:a16="http://schemas.microsoft.com/office/drawing/2014/main" id="{26E5417F-B652-451B-BF2C-850E3A9BED8B}"/>
              </a:ext>
            </a:extLst>
          </p:cNvPr>
          <p:cNvSpPr txBox="1"/>
          <p:nvPr/>
        </p:nvSpPr>
        <p:spPr>
          <a:xfrm>
            <a:off x="754907" y="1274161"/>
            <a:ext cx="4491330"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Crises</a:t>
            </a:r>
          </a:p>
          <a:p>
            <a:pPr>
              <a:lnSpc>
                <a:spcPct val="80000"/>
              </a:lnSpc>
            </a:pPr>
            <a:r>
              <a:rPr lang="pt-BR" sz="2800" dirty="0">
                <a:latin typeface="Arial Narrow" panose="020B0606020202030204" pitchFamily="34" charset="0"/>
              </a:rPr>
              <a:t>Problemas urgentes</a:t>
            </a:r>
          </a:p>
          <a:p>
            <a:pPr>
              <a:lnSpc>
                <a:spcPct val="80000"/>
              </a:lnSpc>
            </a:pPr>
            <a:r>
              <a:rPr lang="pt-BR" sz="2800" dirty="0">
                <a:latin typeface="Arial Narrow" panose="020B0606020202030204" pitchFamily="34" charset="0"/>
              </a:rPr>
              <a:t>Projetos com prazo de entrega</a:t>
            </a:r>
          </a:p>
        </p:txBody>
      </p:sp>
    </p:spTree>
    <p:extLst>
      <p:ext uri="{BB962C8B-B14F-4D97-AF65-F5344CB8AC3E}">
        <p14:creationId xmlns:p14="http://schemas.microsoft.com/office/powerpoint/2010/main" val="231363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tângulo 1">
            <a:extLst>
              <a:ext uri="{FF2B5EF4-FFF2-40B4-BE49-F238E27FC236}">
                <a16:creationId xmlns:a16="http://schemas.microsoft.com/office/drawing/2014/main" id="{658C2309-37F1-48D9-8236-CBA6BDAEB361}"/>
              </a:ext>
            </a:extLst>
          </p:cNvPr>
          <p:cNvSpPr>
            <a:spLocks noChangeArrowheads="1"/>
          </p:cNvSpPr>
          <p:nvPr/>
        </p:nvSpPr>
        <p:spPr bwMode="auto">
          <a:xfrm>
            <a:off x="0" y="0"/>
            <a:ext cx="6119813" cy="3365500"/>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3" name="Retângulo 6">
            <a:extLst>
              <a:ext uri="{FF2B5EF4-FFF2-40B4-BE49-F238E27FC236}">
                <a16:creationId xmlns:a16="http://schemas.microsoft.com/office/drawing/2014/main" id="{E100EC0C-D334-46B8-A877-33A82B78B786}"/>
              </a:ext>
            </a:extLst>
          </p:cNvPr>
          <p:cNvSpPr>
            <a:spLocks noChangeArrowheads="1"/>
          </p:cNvSpPr>
          <p:nvPr/>
        </p:nvSpPr>
        <p:spPr bwMode="auto">
          <a:xfrm>
            <a:off x="6219825" y="0"/>
            <a:ext cx="6119813" cy="3505200"/>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4" name="Retângulo 7">
            <a:extLst>
              <a:ext uri="{FF2B5EF4-FFF2-40B4-BE49-F238E27FC236}">
                <a16:creationId xmlns:a16="http://schemas.microsoft.com/office/drawing/2014/main" id="{8AB21327-E8A0-4656-9503-EEBF09A6E1D6}"/>
              </a:ext>
            </a:extLst>
          </p:cNvPr>
          <p:cNvSpPr>
            <a:spLocks noChangeArrowheads="1"/>
          </p:cNvSpPr>
          <p:nvPr/>
        </p:nvSpPr>
        <p:spPr bwMode="auto">
          <a:xfrm>
            <a:off x="6072188" y="3505200"/>
            <a:ext cx="6119812" cy="3373438"/>
          </a:xfrm>
          <a:prstGeom prst="rect">
            <a:avLst/>
          </a:prstGeom>
          <a:solidFill>
            <a:srgbClr val="008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5" name="Retângulo 8">
            <a:extLst>
              <a:ext uri="{FF2B5EF4-FFF2-40B4-BE49-F238E27FC236}">
                <a16:creationId xmlns:a16="http://schemas.microsoft.com/office/drawing/2014/main" id="{9E28624B-859C-4C82-8FF6-1152D09FC00E}"/>
              </a:ext>
            </a:extLst>
          </p:cNvPr>
          <p:cNvSpPr>
            <a:spLocks noChangeArrowheads="1"/>
          </p:cNvSpPr>
          <p:nvPr/>
        </p:nvSpPr>
        <p:spPr bwMode="auto">
          <a:xfrm>
            <a:off x="-23813" y="3505200"/>
            <a:ext cx="6119813" cy="3352800"/>
          </a:xfrm>
          <a:prstGeom prst="rect">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cxnSp>
        <p:nvCxnSpPr>
          <p:cNvPr id="87046" name="Conector reto 3">
            <a:extLst>
              <a:ext uri="{FF2B5EF4-FFF2-40B4-BE49-F238E27FC236}">
                <a16:creationId xmlns:a16="http://schemas.microsoft.com/office/drawing/2014/main" id="{B62B54BF-2A15-4659-BCFF-DBFA14FD4C58}"/>
              </a:ext>
            </a:extLst>
          </p:cNvPr>
          <p:cNvCxnSpPr>
            <a:cxnSpLocks noChangeShapeType="1"/>
          </p:cNvCxnSpPr>
          <p:nvPr/>
        </p:nvCxnSpPr>
        <p:spPr bwMode="auto">
          <a:xfrm>
            <a:off x="6119813"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47" name="Retângulo 12">
            <a:extLst>
              <a:ext uri="{FF2B5EF4-FFF2-40B4-BE49-F238E27FC236}">
                <a16:creationId xmlns:a16="http://schemas.microsoft.com/office/drawing/2014/main" id="{F43C5736-8514-44AE-81D1-EA2898376196}"/>
              </a:ext>
            </a:extLst>
          </p:cNvPr>
          <p:cNvSpPr>
            <a:spLocks noChangeArrowheads="1"/>
          </p:cNvSpPr>
          <p:nvPr/>
        </p:nvSpPr>
        <p:spPr bwMode="auto">
          <a:xfrm rot="-5400000">
            <a:off x="6055519" y="-2778919"/>
            <a:ext cx="152400" cy="1241583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8" name="Retângulo 25">
            <a:extLst>
              <a:ext uri="{FF2B5EF4-FFF2-40B4-BE49-F238E27FC236}">
                <a16:creationId xmlns:a16="http://schemas.microsoft.com/office/drawing/2014/main" id="{8F440EC3-D66A-4B19-90B5-0A475F78E43F}"/>
              </a:ext>
            </a:extLst>
          </p:cNvPr>
          <p:cNvSpPr>
            <a:spLocks noChangeArrowheads="1"/>
          </p:cNvSpPr>
          <p:nvPr/>
        </p:nvSpPr>
        <p:spPr bwMode="auto">
          <a:xfrm>
            <a:off x="10134600" y="2819400"/>
            <a:ext cx="2233613"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9" name="CaixaDeTexto 15">
            <a:extLst>
              <a:ext uri="{FF2B5EF4-FFF2-40B4-BE49-F238E27FC236}">
                <a16:creationId xmlns:a16="http://schemas.microsoft.com/office/drawing/2014/main" id="{F136DE7B-64D3-4398-B498-C054C8587F91}"/>
              </a:ext>
            </a:extLst>
          </p:cNvPr>
          <p:cNvSpPr txBox="1">
            <a:spLocks noChangeArrowheads="1"/>
          </p:cNvSpPr>
          <p:nvPr/>
        </p:nvSpPr>
        <p:spPr bwMode="auto">
          <a:xfrm>
            <a:off x="10223202" y="3025890"/>
            <a:ext cx="2205038"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a:t>
            </a:r>
          </a:p>
          <a:p>
            <a:pPr marL="0" marR="0" lvl="0" indent="0" algn="l" defTabSz="914400" rtl="0" eaLnBrk="0" fontAlgn="base" latinLnBrk="0" hangingPunct="0">
              <a:lnSpc>
                <a:spcPct val="70000"/>
              </a:lnSpc>
              <a:spcBef>
                <a:spcPct val="0"/>
              </a:spcBef>
              <a:spcAft>
                <a:spcPct val="0"/>
              </a:spcAft>
              <a:buClrTx/>
              <a:buSzTx/>
              <a:buFontTx/>
              <a:buNone/>
              <a:tabLst/>
              <a:defRPr/>
            </a:pPr>
            <a:r>
              <a:rPr lang="pt-BR" altLang="pt-BR" i="0" dirty="0">
                <a:solidFill>
                  <a:srgbClr val="000000"/>
                </a:solidFill>
                <a:latin typeface="Arial Narrow" panose="020B0606020202030204" pitchFamily="34" charset="0"/>
              </a:rPr>
              <a:t>URGENTE</a:t>
            </a: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cxnSp>
        <p:nvCxnSpPr>
          <p:cNvPr id="87056" name="Conector reto 3">
            <a:extLst>
              <a:ext uri="{FF2B5EF4-FFF2-40B4-BE49-F238E27FC236}">
                <a16:creationId xmlns:a16="http://schemas.microsoft.com/office/drawing/2014/main" id="{671AACED-0601-41FB-B9C8-E04BAD3C8936}"/>
              </a:ext>
            </a:extLst>
          </p:cNvPr>
          <p:cNvCxnSpPr>
            <a:cxnSpLocks noChangeShapeType="1"/>
          </p:cNvCxnSpPr>
          <p:nvPr/>
        </p:nvCxnSpPr>
        <p:spPr bwMode="auto">
          <a:xfrm>
            <a:off x="5735638"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57" name="Retângulo 4">
            <a:extLst>
              <a:ext uri="{FF2B5EF4-FFF2-40B4-BE49-F238E27FC236}">
                <a16:creationId xmlns:a16="http://schemas.microsoft.com/office/drawing/2014/main" id="{3135062A-4BA4-4CB2-B777-8D903BE37550}"/>
              </a:ext>
            </a:extLst>
          </p:cNvPr>
          <p:cNvSpPr>
            <a:spLocks noChangeArrowheads="1"/>
          </p:cNvSpPr>
          <p:nvPr/>
        </p:nvSpPr>
        <p:spPr bwMode="auto">
          <a:xfrm>
            <a:off x="6103938" y="0"/>
            <a:ext cx="176212" cy="7339013"/>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8" name="CaixaDeTexto 5">
            <a:extLst>
              <a:ext uri="{FF2B5EF4-FFF2-40B4-BE49-F238E27FC236}">
                <a16:creationId xmlns:a16="http://schemas.microsoft.com/office/drawing/2014/main" id="{8E8308AD-438B-4D9F-8473-9731F041A0B9}"/>
              </a:ext>
            </a:extLst>
          </p:cNvPr>
          <p:cNvSpPr txBox="1">
            <a:spLocks noChangeArrowheads="1"/>
          </p:cNvSpPr>
          <p:nvPr/>
        </p:nvSpPr>
        <p:spPr bwMode="auto">
          <a:xfrm>
            <a:off x="4996609" y="0"/>
            <a:ext cx="2385012"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IMPORTANTE</a:t>
            </a:r>
          </a:p>
        </p:txBody>
      </p:sp>
      <p:sp>
        <p:nvSpPr>
          <p:cNvPr id="22" name="CaixaDeTexto 21">
            <a:extLst>
              <a:ext uri="{FF2B5EF4-FFF2-40B4-BE49-F238E27FC236}">
                <a16:creationId xmlns:a16="http://schemas.microsoft.com/office/drawing/2014/main" id="{572B7722-0921-41D4-90ED-2AE07551409B}"/>
              </a:ext>
            </a:extLst>
          </p:cNvPr>
          <p:cNvSpPr txBox="1"/>
          <p:nvPr/>
        </p:nvSpPr>
        <p:spPr bwMode="auto">
          <a:xfrm>
            <a:off x="7375474" y="62595"/>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pt-BR" sz="2400" b="1" dirty="0">
                <a:solidFill>
                  <a:srgbClr val="FFFFFF"/>
                </a:solidFill>
                <a:latin typeface="Arial Narrow" panose="020B0606020202030204" pitchFamily="34" charset="0"/>
                <a:cs typeface="Arial" panose="020B0604020202020204" pitchFamily="34" charset="0"/>
              </a:rPr>
              <a:t>Não u</a:t>
            </a:r>
            <a:r>
              <a:rPr kumimoji="0" lang="pt-BR" sz="24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rgente</a:t>
            </a: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e importante</a:t>
            </a:r>
          </a:p>
        </p:txBody>
      </p:sp>
      <p:sp>
        <p:nvSpPr>
          <p:cNvPr id="23" name="CaixaDeTexto 22">
            <a:extLst>
              <a:ext uri="{FF2B5EF4-FFF2-40B4-BE49-F238E27FC236}">
                <a16:creationId xmlns:a16="http://schemas.microsoft.com/office/drawing/2014/main" id="{6CCA0099-6A61-44F6-932F-A45C9EC53410}"/>
              </a:ext>
            </a:extLst>
          </p:cNvPr>
          <p:cNvSpPr txBox="1"/>
          <p:nvPr/>
        </p:nvSpPr>
        <p:spPr>
          <a:xfrm>
            <a:off x="6670164" y="689356"/>
            <a:ext cx="5415514" cy="461665"/>
          </a:xfrm>
          <a:prstGeom prst="rect">
            <a:avLst/>
          </a:prstGeom>
          <a:noFill/>
        </p:spPr>
        <p:txBody>
          <a:bodyPr wrap="square" rtlCol="0">
            <a:spAutoFit/>
          </a:bodyPr>
          <a:lstStyle/>
          <a:p>
            <a:pPr algn="ctr"/>
            <a:r>
              <a:rPr lang="pt-BR" sz="2400" b="1" dirty="0">
                <a:latin typeface="Arial Narrow" panose="020B0606020202030204" pitchFamily="34" charset="0"/>
              </a:rPr>
              <a:t>II TEMPO DE QUALIDADE</a:t>
            </a:r>
          </a:p>
        </p:txBody>
      </p:sp>
      <p:sp>
        <p:nvSpPr>
          <p:cNvPr id="24" name="CaixaDeTexto 23">
            <a:extLst>
              <a:ext uri="{FF2B5EF4-FFF2-40B4-BE49-F238E27FC236}">
                <a16:creationId xmlns:a16="http://schemas.microsoft.com/office/drawing/2014/main" id="{95DBD25C-DE59-40A4-93DF-BB227768B9CF}"/>
              </a:ext>
            </a:extLst>
          </p:cNvPr>
          <p:cNvSpPr txBox="1"/>
          <p:nvPr/>
        </p:nvSpPr>
        <p:spPr>
          <a:xfrm>
            <a:off x="6861549" y="1288341"/>
            <a:ext cx="5652973" cy="147117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Prevenção, aumento da aptidão</a:t>
            </a:r>
          </a:p>
          <a:p>
            <a:pPr>
              <a:lnSpc>
                <a:spcPct val="80000"/>
              </a:lnSpc>
            </a:pPr>
            <a:r>
              <a:rPr lang="pt-BR" sz="2800" dirty="0">
                <a:latin typeface="Arial Narrow" panose="020B0606020202030204" pitchFamily="34" charset="0"/>
              </a:rPr>
              <a:t>Construção de relacionamentos</a:t>
            </a:r>
          </a:p>
          <a:p>
            <a:pPr>
              <a:lnSpc>
                <a:spcPct val="80000"/>
              </a:lnSpc>
            </a:pPr>
            <a:r>
              <a:rPr lang="pt-BR" sz="2800" dirty="0">
                <a:latin typeface="Arial Narrow" panose="020B0606020202030204" pitchFamily="34" charset="0"/>
              </a:rPr>
              <a:t>Reconhecer novas oportunidades</a:t>
            </a:r>
          </a:p>
          <a:p>
            <a:pPr>
              <a:lnSpc>
                <a:spcPct val="80000"/>
              </a:lnSpc>
            </a:pPr>
            <a:r>
              <a:rPr lang="pt-BR" sz="2800" dirty="0">
                <a:latin typeface="Arial Narrow" panose="020B0606020202030204" pitchFamily="34" charset="0"/>
              </a:rPr>
              <a:t>Planejamento e recreação</a:t>
            </a:r>
          </a:p>
        </p:txBody>
      </p:sp>
    </p:spTree>
    <p:extLst>
      <p:ext uri="{BB962C8B-B14F-4D97-AF65-F5344CB8AC3E}">
        <p14:creationId xmlns:p14="http://schemas.microsoft.com/office/powerpoint/2010/main" val="244864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tângulo 1">
            <a:extLst>
              <a:ext uri="{FF2B5EF4-FFF2-40B4-BE49-F238E27FC236}">
                <a16:creationId xmlns:a16="http://schemas.microsoft.com/office/drawing/2014/main" id="{658C2309-37F1-48D9-8236-CBA6BDAEB361}"/>
              </a:ext>
            </a:extLst>
          </p:cNvPr>
          <p:cNvSpPr>
            <a:spLocks noChangeArrowheads="1"/>
          </p:cNvSpPr>
          <p:nvPr/>
        </p:nvSpPr>
        <p:spPr bwMode="auto">
          <a:xfrm>
            <a:off x="0" y="0"/>
            <a:ext cx="6119813" cy="3365500"/>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3" name="Retângulo 6">
            <a:extLst>
              <a:ext uri="{FF2B5EF4-FFF2-40B4-BE49-F238E27FC236}">
                <a16:creationId xmlns:a16="http://schemas.microsoft.com/office/drawing/2014/main" id="{E100EC0C-D334-46B8-A877-33A82B78B786}"/>
              </a:ext>
            </a:extLst>
          </p:cNvPr>
          <p:cNvSpPr>
            <a:spLocks noChangeArrowheads="1"/>
          </p:cNvSpPr>
          <p:nvPr/>
        </p:nvSpPr>
        <p:spPr bwMode="auto">
          <a:xfrm>
            <a:off x="6219825" y="0"/>
            <a:ext cx="6119813" cy="3505200"/>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4" name="Retângulo 7">
            <a:extLst>
              <a:ext uri="{FF2B5EF4-FFF2-40B4-BE49-F238E27FC236}">
                <a16:creationId xmlns:a16="http://schemas.microsoft.com/office/drawing/2014/main" id="{8AB21327-E8A0-4656-9503-EEBF09A6E1D6}"/>
              </a:ext>
            </a:extLst>
          </p:cNvPr>
          <p:cNvSpPr>
            <a:spLocks noChangeArrowheads="1"/>
          </p:cNvSpPr>
          <p:nvPr/>
        </p:nvSpPr>
        <p:spPr bwMode="auto">
          <a:xfrm>
            <a:off x="6072188" y="3505200"/>
            <a:ext cx="6119812" cy="3373438"/>
          </a:xfrm>
          <a:prstGeom prst="rect">
            <a:avLst/>
          </a:prstGeom>
          <a:solidFill>
            <a:srgbClr val="008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5" name="Retângulo 8">
            <a:extLst>
              <a:ext uri="{FF2B5EF4-FFF2-40B4-BE49-F238E27FC236}">
                <a16:creationId xmlns:a16="http://schemas.microsoft.com/office/drawing/2014/main" id="{9E28624B-859C-4C82-8FF6-1152D09FC00E}"/>
              </a:ext>
            </a:extLst>
          </p:cNvPr>
          <p:cNvSpPr>
            <a:spLocks noChangeArrowheads="1"/>
          </p:cNvSpPr>
          <p:nvPr/>
        </p:nvSpPr>
        <p:spPr bwMode="auto">
          <a:xfrm>
            <a:off x="-23813" y="3505200"/>
            <a:ext cx="6119813" cy="3352800"/>
          </a:xfrm>
          <a:prstGeom prst="rect">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cxnSp>
        <p:nvCxnSpPr>
          <p:cNvPr id="87046" name="Conector reto 3">
            <a:extLst>
              <a:ext uri="{FF2B5EF4-FFF2-40B4-BE49-F238E27FC236}">
                <a16:creationId xmlns:a16="http://schemas.microsoft.com/office/drawing/2014/main" id="{B62B54BF-2A15-4659-BCFF-DBFA14FD4C58}"/>
              </a:ext>
            </a:extLst>
          </p:cNvPr>
          <p:cNvCxnSpPr>
            <a:cxnSpLocks noChangeShapeType="1"/>
          </p:cNvCxnSpPr>
          <p:nvPr/>
        </p:nvCxnSpPr>
        <p:spPr bwMode="auto">
          <a:xfrm>
            <a:off x="6119813"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47" name="Retângulo 12">
            <a:extLst>
              <a:ext uri="{FF2B5EF4-FFF2-40B4-BE49-F238E27FC236}">
                <a16:creationId xmlns:a16="http://schemas.microsoft.com/office/drawing/2014/main" id="{F43C5736-8514-44AE-81D1-EA2898376196}"/>
              </a:ext>
            </a:extLst>
          </p:cNvPr>
          <p:cNvSpPr>
            <a:spLocks noChangeArrowheads="1"/>
          </p:cNvSpPr>
          <p:nvPr/>
        </p:nvSpPr>
        <p:spPr bwMode="auto">
          <a:xfrm rot="-5400000">
            <a:off x="6055519" y="-2778919"/>
            <a:ext cx="152400" cy="1241583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0" name="Retângulo 10">
            <a:extLst>
              <a:ext uri="{FF2B5EF4-FFF2-40B4-BE49-F238E27FC236}">
                <a16:creationId xmlns:a16="http://schemas.microsoft.com/office/drawing/2014/main" id="{5BD17CE6-B492-4156-9B3B-49F86B69DF87}"/>
              </a:ext>
            </a:extLst>
          </p:cNvPr>
          <p:cNvSpPr>
            <a:spLocks noChangeArrowheads="1"/>
          </p:cNvSpPr>
          <p:nvPr/>
        </p:nvSpPr>
        <p:spPr bwMode="auto">
          <a:xfrm>
            <a:off x="-76200" y="2819400"/>
            <a:ext cx="2057400"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1" name="CaixaDeTexto 24">
            <a:extLst>
              <a:ext uri="{FF2B5EF4-FFF2-40B4-BE49-F238E27FC236}">
                <a16:creationId xmlns:a16="http://schemas.microsoft.com/office/drawing/2014/main" id="{92D3F156-0BED-45EA-B2D4-C227C47F939E}"/>
              </a:ext>
            </a:extLst>
          </p:cNvPr>
          <p:cNvSpPr txBox="1">
            <a:spLocks noChangeArrowheads="1"/>
          </p:cNvSpPr>
          <p:nvPr/>
        </p:nvSpPr>
        <p:spPr bwMode="auto">
          <a:xfrm>
            <a:off x="0" y="2895600"/>
            <a:ext cx="1981200"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URGENTE</a:t>
            </a:r>
          </a:p>
        </p:txBody>
      </p:sp>
      <p:cxnSp>
        <p:nvCxnSpPr>
          <p:cNvPr id="87056" name="Conector reto 3">
            <a:extLst>
              <a:ext uri="{FF2B5EF4-FFF2-40B4-BE49-F238E27FC236}">
                <a16:creationId xmlns:a16="http://schemas.microsoft.com/office/drawing/2014/main" id="{671AACED-0601-41FB-B9C8-E04BAD3C8936}"/>
              </a:ext>
            </a:extLst>
          </p:cNvPr>
          <p:cNvCxnSpPr>
            <a:cxnSpLocks noChangeShapeType="1"/>
          </p:cNvCxnSpPr>
          <p:nvPr/>
        </p:nvCxnSpPr>
        <p:spPr bwMode="auto">
          <a:xfrm>
            <a:off x="5735638"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57" name="Retângulo 4">
            <a:extLst>
              <a:ext uri="{FF2B5EF4-FFF2-40B4-BE49-F238E27FC236}">
                <a16:creationId xmlns:a16="http://schemas.microsoft.com/office/drawing/2014/main" id="{3135062A-4BA4-4CB2-B777-8D903BE37550}"/>
              </a:ext>
            </a:extLst>
          </p:cNvPr>
          <p:cNvSpPr>
            <a:spLocks noChangeArrowheads="1"/>
          </p:cNvSpPr>
          <p:nvPr/>
        </p:nvSpPr>
        <p:spPr bwMode="auto">
          <a:xfrm>
            <a:off x="6103938" y="0"/>
            <a:ext cx="176212" cy="7339013"/>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9" name="CaixaDeTexto 16">
            <a:extLst>
              <a:ext uri="{FF2B5EF4-FFF2-40B4-BE49-F238E27FC236}">
                <a16:creationId xmlns:a16="http://schemas.microsoft.com/office/drawing/2014/main" id="{B4422FAF-17AE-4257-A0DC-4F8FEED8016A}"/>
              </a:ext>
            </a:extLst>
          </p:cNvPr>
          <p:cNvSpPr txBox="1">
            <a:spLocks noChangeArrowheads="1"/>
          </p:cNvSpPr>
          <p:nvPr/>
        </p:nvSpPr>
        <p:spPr bwMode="auto">
          <a:xfrm>
            <a:off x="4564916" y="6273800"/>
            <a:ext cx="3226589"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 IMPORTANTE</a:t>
            </a:r>
          </a:p>
        </p:txBody>
      </p:sp>
      <p:sp>
        <p:nvSpPr>
          <p:cNvPr id="25" name="CaixaDeTexto 24">
            <a:extLst>
              <a:ext uri="{FF2B5EF4-FFF2-40B4-BE49-F238E27FC236}">
                <a16:creationId xmlns:a16="http://schemas.microsoft.com/office/drawing/2014/main" id="{28B82219-C435-4794-9DB4-2CF55585A35E}"/>
              </a:ext>
            </a:extLst>
          </p:cNvPr>
          <p:cNvSpPr txBox="1"/>
          <p:nvPr/>
        </p:nvSpPr>
        <p:spPr bwMode="auto">
          <a:xfrm>
            <a:off x="1633866" y="3656439"/>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Urgente e não importante</a:t>
            </a:r>
          </a:p>
        </p:txBody>
      </p:sp>
      <p:sp>
        <p:nvSpPr>
          <p:cNvPr id="27" name="CaixaDeTexto 26">
            <a:extLst>
              <a:ext uri="{FF2B5EF4-FFF2-40B4-BE49-F238E27FC236}">
                <a16:creationId xmlns:a16="http://schemas.microsoft.com/office/drawing/2014/main" id="{A02B58F0-4ECC-43BB-94BA-7C87B3F6F5C7}"/>
              </a:ext>
            </a:extLst>
          </p:cNvPr>
          <p:cNvSpPr txBox="1"/>
          <p:nvPr/>
        </p:nvSpPr>
        <p:spPr>
          <a:xfrm>
            <a:off x="265805" y="4176849"/>
            <a:ext cx="4919346" cy="461665"/>
          </a:xfrm>
          <a:prstGeom prst="rect">
            <a:avLst/>
          </a:prstGeom>
          <a:noFill/>
        </p:spPr>
        <p:txBody>
          <a:bodyPr wrap="square" rtlCol="0">
            <a:spAutoFit/>
          </a:bodyPr>
          <a:lstStyle/>
          <a:p>
            <a:pPr algn="ctr"/>
            <a:r>
              <a:rPr lang="pt-BR" sz="2400" b="1" dirty="0">
                <a:latin typeface="Arial Narrow" panose="020B0606020202030204" pitchFamily="34" charset="0"/>
              </a:rPr>
              <a:t>III DISTRAÇÃO</a:t>
            </a:r>
          </a:p>
        </p:txBody>
      </p:sp>
      <p:sp>
        <p:nvSpPr>
          <p:cNvPr id="28" name="CaixaDeTexto 27">
            <a:extLst>
              <a:ext uri="{FF2B5EF4-FFF2-40B4-BE49-F238E27FC236}">
                <a16:creationId xmlns:a16="http://schemas.microsoft.com/office/drawing/2014/main" id="{D0C59808-F658-4611-B574-6DDFF4DD3A7A}"/>
              </a:ext>
            </a:extLst>
          </p:cNvPr>
          <p:cNvSpPr txBox="1"/>
          <p:nvPr/>
        </p:nvSpPr>
        <p:spPr>
          <a:xfrm>
            <a:off x="418201" y="4860887"/>
            <a:ext cx="5440114"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Interrupções, alguns e-mails, ligações, relatórios, reuniões, assuntos urgentes, atividades populares </a:t>
            </a:r>
          </a:p>
        </p:txBody>
      </p:sp>
    </p:spTree>
    <p:extLst>
      <p:ext uri="{BB962C8B-B14F-4D97-AF65-F5344CB8AC3E}">
        <p14:creationId xmlns:p14="http://schemas.microsoft.com/office/powerpoint/2010/main" val="157635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tângulo 1">
            <a:extLst>
              <a:ext uri="{FF2B5EF4-FFF2-40B4-BE49-F238E27FC236}">
                <a16:creationId xmlns:a16="http://schemas.microsoft.com/office/drawing/2014/main" id="{658C2309-37F1-48D9-8236-CBA6BDAEB361}"/>
              </a:ext>
            </a:extLst>
          </p:cNvPr>
          <p:cNvSpPr>
            <a:spLocks noChangeArrowheads="1"/>
          </p:cNvSpPr>
          <p:nvPr/>
        </p:nvSpPr>
        <p:spPr bwMode="auto">
          <a:xfrm>
            <a:off x="0" y="0"/>
            <a:ext cx="6119813" cy="3365500"/>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3" name="Retângulo 6">
            <a:extLst>
              <a:ext uri="{FF2B5EF4-FFF2-40B4-BE49-F238E27FC236}">
                <a16:creationId xmlns:a16="http://schemas.microsoft.com/office/drawing/2014/main" id="{E100EC0C-D334-46B8-A877-33A82B78B786}"/>
              </a:ext>
            </a:extLst>
          </p:cNvPr>
          <p:cNvSpPr>
            <a:spLocks noChangeArrowheads="1"/>
          </p:cNvSpPr>
          <p:nvPr/>
        </p:nvSpPr>
        <p:spPr bwMode="auto">
          <a:xfrm>
            <a:off x="6219825" y="0"/>
            <a:ext cx="6119813" cy="3505200"/>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4" name="Retângulo 7">
            <a:extLst>
              <a:ext uri="{FF2B5EF4-FFF2-40B4-BE49-F238E27FC236}">
                <a16:creationId xmlns:a16="http://schemas.microsoft.com/office/drawing/2014/main" id="{8AB21327-E8A0-4656-9503-EEBF09A6E1D6}"/>
              </a:ext>
            </a:extLst>
          </p:cNvPr>
          <p:cNvSpPr>
            <a:spLocks noChangeArrowheads="1"/>
          </p:cNvSpPr>
          <p:nvPr/>
        </p:nvSpPr>
        <p:spPr bwMode="auto">
          <a:xfrm>
            <a:off x="6072188" y="3505200"/>
            <a:ext cx="6119812" cy="3373438"/>
          </a:xfrm>
          <a:prstGeom prst="rect">
            <a:avLst/>
          </a:prstGeom>
          <a:solidFill>
            <a:srgbClr val="008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5" name="Retângulo 8">
            <a:extLst>
              <a:ext uri="{FF2B5EF4-FFF2-40B4-BE49-F238E27FC236}">
                <a16:creationId xmlns:a16="http://schemas.microsoft.com/office/drawing/2014/main" id="{9E28624B-859C-4C82-8FF6-1152D09FC00E}"/>
              </a:ext>
            </a:extLst>
          </p:cNvPr>
          <p:cNvSpPr>
            <a:spLocks noChangeArrowheads="1"/>
          </p:cNvSpPr>
          <p:nvPr/>
        </p:nvSpPr>
        <p:spPr bwMode="auto">
          <a:xfrm>
            <a:off x="-23813" y="3505200"/>
            <a:ext cx="6119813" cy="3352800"/>
          </a:xfrm>
          <a:prstGeom prst="rect">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cxnSp>
        <p:nvCxnSpPr>
          <p:cNvPr id="87046" name="Conector reto 3">
            <a:extLst>
              <a:ext uri="{FF2B5EF4-FFF2-40B4-BE49-F238E27FC236}">
                <a16:creationId xmlns:a16="http://schemas.microsoft.com/office/drawing/2014/main" id="{B62B54BF-2A15-4659-BCFF-DBFA14FD4C58}"/>
              </a:ext>
            </a:extLst>
          </p:cNvPr>
          <p:cNvCxnSpPr>
            <a:cxnSpLocks noChangeShapeType="1"/>
          </p:cNvCxnSpPr>
          <p:nvPr/>
        </p:nvCxnSpPr>
        <p:spPr bwMode="auto">
          <a:xfrm>
            <a:off x="6119813"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47" name="Retângulo 12">
            <a:extLst>
              <a:ext uri="{FF2B5EF4-FFF2-40B4-BE49-F238E27FC236}">
                <a16:creationId xmlns:a16="http://schemas.microsoft.com/office/drawing/2014/main" id="{F43C5736-8514-44AE-81D1-EA2898376196}"/>
              </a:ext>
            </a:extLst>
          </p:cNvPr>
          <p:cNvSpPr>
            <a:spLocks noChangeArrowheads="1"/>
          </p:cNvSpPr>
          <p:nvPr/>
        </p:nvSpPr>
        <p:spPr bwMode="auto">
          <a:xfrm rot="-5400000">
            <a:off x="6055519" y="-2778919"/>
            <a:ext cx="152400" cy="1241583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8" name="Retângulo 25">
            <a:extLst>
              <a:ext uri="{FF2B5EF4-FFF2-40B4-BE49-F238E27FC236}">
                <a16:creationId xmlns:a16="http://schemas.microsoft.com/office/drawing/2014/main" id="{8F440EC3-D66A-4B19-90B5-0A475F78E43F}"/>
              </a:ext>
            </a:extLst>
          </p:cNvPr>
          <p:cNvSpPr>
            <a:spLocks noChangeArrowheads="1"/>
          </p:cNvSpPr>
          <p:nvPr/>
        </p:nvSpPr>
        <p:spPr bwMode="auto">
          <a:xfrm>
            <a:off x="10134600" y="2819400"/>
            <a:ext cx="2233613"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9" name="CaixaDeTexto 15">
            <a:extLst>
              <a:ext uri="{FF2B5EF4-FFF2-40B4-BE49-F238E27FC236}">
                <a16:creationId xmlns:a16="http://schemas.microsoft.com/office/drawing/2014/main" id="{F136DE7B-64D3-4398-B498-C054C8587F91}"/>
              </a:ext>
            </a:extLst>
          </p:cNvPr>
          <p:cNvSpPr txBox="1">
            <a:spLocks noChangeArrowheads="1"/>
          </p:cNvSpPr>
          <p:nvPr/>
        </p:nvSpPr>
        <p:spPr bwMode="auto">
          <a:xfrm>
            <a:off x="10223202" y="3025890"/>
            <a:ext cx="2205038"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a:t>
            </a:r>
          </a:p>
          <a:p>
            <a:pPr marL="0" marR="0" lvl="0" indent="0" algn="l" defTabSz="914400" rtl="0" eaLnBrk="0" fontAlgn="base" latinLnBrk="0" hangingPunct="0">
              <a:lnSpc>
                <a:spcPct val="70000"/>
              </a:lnSpc>
              <a:spcBef>
                <a:spcPct val="0"/>
              </a:spcBef>
              <a:spcAft>
                <a:spcPct val="0"/>
              </a:spcAft>
              <a:buClrTx/>
              <a:buSzTx/>
              <a:buFontTx/>
              <a:buNone/>
              <a:tabLst/>
              <a:defRPr/>
            </a:pPr>
            <a:r>
              <a:rPr lang="pt-BR" altLang="pt-BR" i="0" dirty="0">
                <a:solidFill>
                  <a:srgbClr val="000000"/>
                </a:solidFill>
                <a:latin typeface="Arial Narrow" panose="020B0606020202030204" pitchFamily="34" charset="0"/>
              </a:rPr>
              <a:t>URGENTE</a:t>
            </a: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cxnSp>
        <p:nvCxnSpPr>
          <p:cNvPr id="87056" name="Conector reto 3">
            <a:extLst>
              <a:ext uri="{FF2B5EF4-FFF2-40B4-BE49-F238E27FC236}">
                <a16:creationId xmlns:a16="http://schemas.microsoft.com/office/drawing/2014/main" id="{671AACED-0601-41FB-B9C8-E04BAD3C8936}"/>
              </a:ext>
            </a:extLst>
          </p:cNvPr>
          <p:cNvCxnSpPr>
            <a:cxnSpLocks noChangeShapeType="1"/>
          </p:cNvCxnSpPr>
          <p:nvPr/>
        </p:nvCxnSpPr>
        <p:spPr bwMode="auto">
          <a:xfrm>
            <a:off x="5735638"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57" name="Retângulo 4">
            <a:extLst>
              <a:ext uri="{FF2B5EF4-FFF2-40B4-BE49-F238E27FC236}">
                <a16:creationId xmlns:a16="http://schemas.microsoft.com/office/drawing/2014/main" id="{3135062A-4BA4-4CB2-B777-8D903BE37550}"/>
              </a:ext>
            </a:extLst>
          </p:cNvPr>
          <p:cNvSpPr>
            <a:spLocks noChangeArrowheads="1"/>
          </p:cNvSpPr>
          <p:nvPr/>
        </p:nvSpPr>
        <p:spPr bwMode="auto">
          <a:xfrm>
            <a:off x="6103938" y="0"/>
            <a:ext cx="176212" cy="7339013"/>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9" name="CaixaDeTexto 16">
            <a:extLst>
              <a:ext uri="{FF2B5EF4-FFF2-40B4-BE49-F238E27FC236}">
                <a16:creationId xmlns:a16="http://schemas.microsoft.com/office/drawing/2014/main" id="{B4422FAF-17AE-4257-A0DC-4F8FEED8016A}"/>
              </a:ext>
            </a:extLst>
          </p:cNvPr>
          <p:cNvSpPr txBox="1">
            <a:spLocks noChangeArrowheads="1"/>
          </p:cNvSpPr>
          <p:nvPr/>
        </p:nvSpPr>
        <p:spPr bwMode="auto">
          <a:xfrm>
            <a:off x="4564916" y="6273800"/>
            <a:ext cx="3226589"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 IMPORTANTE</a:t>
            </a:r>
          </a:p>
        </p:txBody>
      </p:sp>
      <p:sp>
        <p:nvSpPr>
          <p:cNvPr id="26" name="CaixaDeTexto 25">
            <a:extLst>
              <a:ext uri="{FF2B5EF4-FFF2-40B4-BE49-F238E27FC236}">
                <a16:creationId xmlns:a16="http://schemas.microsoft.com/office/drawing/2014/main" id="{EE90CF17-40E9-4336-92CD-287D6B704B88}"/>
              </a:ext>
            </a:extLst>
          </p:cNvPr>
          <p:cNvSpPr txBox="1"/>
          <p:nvPr/>
        </p:nvSpPr>
        <p:spPr bwMode="auto">
          <a:xfrm>
            <a:off x="5688425" y="3656439"/>
            <a:ext cx="5061092" cy="387794"/>
          </a:xfrm>
          <a:prstGeom prst="rect">
            <a:avLst/>
          </a:prstGeom>
          <a:noFill/>
          <a:effectLst>
            <a:outerShdw blurRad="203200" dist="38100" dir="2700000" algn="tl" rotWithShape="0">
              <a:prstClr val="black"/>
            </a:outerShdw>
          </a:effectLst>
        </p:spPr>
        <p:txBody>
          <a:bodyPr wrap="square"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pt-BR" sz="2400" b="1" dirty="0">
                <a:solidFill>
                  <a:srgbClr val="FFFFFF"/>
                </a:solidFill>
                <a:latin typeface="Arial Narrow" panose="020B0606020202030204" pitchFamily="34" charset="0"/>
                <a:cs typeface="Arial" panose="020B0604020202020204" pitchFamily="34" charset="0"/>
              </a:rPr>
              <a:t>Não u</a:t>
            </a:r>
            <a:r>
              <a:rPr kumimoji="0" lang="pt-BR" sz="24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rgente</a:t>
            </a: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e não importante</a:t>
            </a:r>
          </a:p>
        </p:txBody>
      </p:sp>
      <p:sp>
        <p:nvSpPr>
          <p:cNvPr id="29" name="CaixaDeTexto 28">
            <a:extLst>
              <a:ext uri="{FF2B5EF4-FFF2-40B4-BE49-F238E27FC236}">
                <a16:creationId xmlns:a16="http://schemas.microsoft.com/office/drawing/2014/main" id="{1E79C365-A5C3-4E9A-B9C9-C2809AC4B0F4}"/>
              </a:ext>
            </a:extLst>
          </p:cNvPr>
          <p:cNvSpPr txBox="1"/>
          <p:nvPr/>
        </p:nvSpPr>
        <p:spPr>
          <a:xfrm>
            <a:off x="5870030" y="4170371"/>
            <a:ext cx="6429151" cy="461665"/>
          </a:xfrm>
          <a:prstGeom prst="rect">
            <a:avLst/>
          </a:prstGeom>
          <a:noFill/>
        </p:spPr>
        <p:txBody>
          <a:bodyPr wrap="square" rtlCol="0">
            <a:spAutoFit/>
          </a:bodyPr>
          <a:lstStyle/>
          <a:p>
            <a:pPr algn="ctr"/>
            <a:r>
              <a:rPr lang="pt-BR" sz="2400" b="1" dirty="0">
                <a:latin typeface="Arial Narrow" panose="020B0606020202030204" pitchFamily="34" charset="0"/>
              </a:rPr>
              <a:t>IV DESPERDIÇADORES DE TEMPO</a:t>
            </a:r>
          </a:p>
        </p:txBody>
      </p:sp>
      <p:sp>
        <p:nvSpPr>
          <p:cNvPr id="30" name="CaixaDeTexto 29">
            <a:extLst>
              <a:ext uri="{FF2B5EF4-FFF2-40B4-BE49-F238E27FC236}">
                <a16:creationId xmlns:a16="http://schemas.microsoft.com/office/drawing/2014/main" id="{C5C4ECF0-D290-4F8E-9E15-8D939425E778}"/>
              </a:ext>
            </a:extLst>
          </p:cNvPr>
          <p:cNvSpPr txBox="1"/>
          <p:nvPr/>
        </p:nvSpPr>
        <p:spPr>
          <a:xfrm>
            <a:off x="6436254" y="4850257"/>
            <a:ext cx="5748660"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Trivialidades, alguns e-mails, telefonemas, processos automáticos, gastadores de tempo, atividades que dão prazer</a:t>
            </a:r>
          </a:p>
        </p:txBody>
      </p:sp>
    </p:spTree>
    <p:extLst>
      <p:ext uri="{BB962C8B-B14F-4D97-AF65-F5344CB8AC3E}">
        <p14:creationId xmlns:p14="http://schemas.microsoft.com/office/powerpoint/2010/main" val="409144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tângulo 1">
            <a:extLst>
              <a:ext uri="{FF2B5EF4-FFF2-40B4-BE49-F238E27FC236}">
                <a16:creationId xmlns:a16="http://schemas.microsoft.com/office/drawing/2014/main" id="{658C2309-37F1-48D9-8236-CBA6BDAEB361}"/>
              </a:ext>
            </a:extLst>
          </p:cNvPr>
          <p:cNvSpPr>
            <a:spLocks noChangeArrowheads="1"/>
          </p:cNvSpPr>
          <p:nvPr/>
        </p:nvSpPr>
        <p:spPr bwMode="auto">
          <a:xfrm>
            <a:off x="0" y="0"/>
            <a:ext cx="6119813" cy="3365500"/>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3" name="Retângulo 6">
            <a:extLst>
              <a:ext uri="{FF2B5EF4-FFF2-40B4-BE49-F238E27FC236}">
                <a16:creationId xmlns:a16="http://schemas.microsoft.com/office/drawing/2014/main" id="{E100EC0C-D334-46B8-A877-33A82B78B786}"/>
              </a:ext>
            </a:extLst>
          </p:cNvPr>
          <p:cNvSpPr>
            <a:spLocks noChangeArrowheads="1"/>
          </p:cNvSpPr>
          <p:nvPr/>
        </p:nvSpPr>
        <p:spPr bwMode="auto">
          <a:xfrm>
            <a:off x="6219825" y="0"/>
            <a:ext cx="6119813" cy="3505200"/>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4" name="Retângulo 7">
            <a:extLst>
              <a:ext uri="{FF2B5EF4-FFF2-40B4-BE49-F238E27FC236}">
                <a16:creationId xmlns:a16="http://schemas.microsoft.com/office/drawing/2014/main" id="{8AB21327-E8A0-4656-9503-EEBF09A6E1D6}"/>
              </a:ext>
            </a:extLst>
          </p:cNvPr>
          <p:cNvSpPr>
            <a:spLocks noChangeArrowheads="1"/>
          </p:cNvSpPr>
          <p:nvPr/>
        </p:nvSpPr>
        <p:spPr bwMode="auto">
          <a:xfrm>
            <a:off x="6072188" y="3505200"/>
            <a:ext cx="6119812" cy="3373438"/>
          </a:xfrm>
          <a:prstGeom prst="rect">
            <a:avLst/>
          </a:prstGeom>
          <a:solidFill>
            <a:srgbClr val="008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5" name="Retângulo 8">
            <a:extLst>
              <a:ext uri="{FF2B5EF4-FFF2-40B4-BE49-F238E27FC236}">
                <a16:creationId xmlns:a16="http://schemas.microsoft.com/office/drawing/2014/main" id="{9E28624B-859C-4C82-8FF6-1152D09FC00E}"/>
              </a:ext>
            </a:extLst>
          </p:cNvPr>
          <p:cNvSpPr>
            <a:spLocks noChangeArrowheads="1"/>
          </p:cNvSpPr>
          <p:nvPr/>
        </p:nvSpPr>
        <p:spPr bwMode="auto">
          <a:xfrm>
            <a:off x="-23813" y="3505200"/>
            <a:ext cx="6119813" cy="3352800"/>
          </a:xfrm>
          <a:prstGeom prst="rect">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cxnSp>
        <p:nvCxnSpPr>
          <p:cNvPr id="87046" name="Conector reto 3">
            <a:extLst>
              <a:ext uri="{FF2B5EF4-FFF2-40B4-BE49-F238E27FC236}">
                <a16:creationId xmlns:a16="http://schemas.microsoft.com/office/drawing/2014/main" id="{B62B54BF-2A15-4659-BCFF-DBFA14FD4C58}"/>
              </a:ext>
            </a:extLst>
          </p:cNvPr>
          <p:cNvCxnSpPr>
            <a:cxnSpLocks noChangeShapeType="1"/>
          </p:cNvCxnSpPr>
          <p:nvPr/>
        </p:nvCxnSpPr>
        <p:spPr bwMode="auto">
          <a:xfrm>
            <a:off x="6119813"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47" name="Retângulo 12">
            <a:extLst>
              <a:ext uri="{FF2B5EF4-FFF2-40B4-BE49-F238E27FC236}">
                <a16:creationId xmlns:a16="http://schemas.microsoft.com/office/drawing/2014/main" id="{F43C5736-8514-44AE-81D1-EA2898376196}"/>
              </a:ext>
            </a:extLst>
          </p:cNvPr>
          <p:cNvSpPr>
            <a:spLocks noChangeArrowheads="1"/>
          </p:cNvSpPr>
          <p:nvPr/>
        </p:nvSpPr>
        <p:spPr bwMode="auto">
          <a:xfrm rot="-5400000">
            <a:off x="6055519" y="-2778919"/>
            <a:ext cx="152400" cy="1241583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8" name="Retângulo 25">
            <a:extLst>
              <a:ext uri="{FF2B5EF4-FFF2-40B4-BE49-F238E27FC236}">
                <a16:creationId xmlns:a16="http://schemas.microsoft.com/office/drawing/2014/main" id="{8F440EC3-D66A-4B19-90B5-0A475F78E43F}"/>
              </a:ext>
            </a:extLst>
          </p:cNvPr>
          <p:cNvSpPr>
            <a:spLocks noChangeArrowheads="1"/>
          </p:cNvSpPr>
          <p:nvPr/>
        </p:nvSpPr>
        <p:spPr bwMode="auto">
          <a:xfrm>
            <a:off x="10134600" y="2819400"/>
            <a:ext cx="2233613"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9" name="CaixaDeTexto 15">
            <a:extLst>
              <a:ext uri="{FF2B5EF4-FFF2-40B4-BE49-F238E27FC236}">
                <a16:creationId xmlns:a16="http://schemas.microsoft.com/office/drawing/2014/main" id="{F136DE7B-64D3-4398-B498-C054C8587F91}"/>
              </a:ext>
            </a:extLst>
          </p:cNvPr>
          <p:cNvSpPr txBox="1">
            <a:spLocks noChangeArrowheads="1"/>
          </p:cNvSpPr>
          <p:nvPr/>
        </p:nvSpPr>
        <p:spPr bwMode="auto">
          <a:xfrm>
            <a:off x="10223202" y="3025890"/>
            <a:ext cx="2205038"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a:t>
            </a:r>
          </a:p>
          <a:p>
            <a:pPr marL="0" marR="0" lvl="0" indent="0" algn="l" defTabSz="914400" rtl="0" eaLnBrk="0" fontAlgn="base" latinLnBrk="0" hangingPunct="0">
              <a:lnSpc>
                <a:spcPct val="70000"/>
              </a:lnSpc>
              <a:spcBef>
                <a:spcPct val="0"/>
              </a:spcBef>
              <a:spcAft>
                <a:spcPct val="0"/>
              </a:spcAft>
              <a:buClrTx/>
              <a:buSzTx/>
              <a:buFontTx/>
              <a:buNone/>
              <a:tabLst/>
              <a:defRPr/>
            </a:pPr>
            <a:r>
              <a:rPr lang="pt-BR" altLang="pt-BR" i="0" dirty="0">
                <a:solidFill>
                  <a:srgbClr val="000000"/>
                </a:solidFill>
                <a:latin typeface="Arial Narrow" panose="020B0606020202030204" pitchFamily="34" charset="0"/>
              </a:rPr>
              <a:t>URGENTE</a:t>
            </a: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87050" name="Retângulo 10">
            <a:extLst>
              <a:ext uri="{FF2B5EF4-FFF2-40B4-BE49-F238E27FC236}">
                <a16:creationId xmlns:a16="http://schemas.microsoft.com/office/drawing/2014/main" id="{5BD17CE6-B492-4156-9B3B-49F86B69DF87}"/>
              </a:ext>
            </a:extLst>
          </p:cNvPr>
          <p:cNvSpPr>
            <a:spLocks noChangeArrowheads="1"/>
          </p:cNvSpPr>
          <p:nvPr/>
        </p:nvSpPr>
        <p:spPr bwMode="auto">
          <a:xfrm>
            <a:off x="-76200" y="2819400"/>
            <a:ext cx="2057400"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1" name="CaixaDeTexto 24">
            <a:extLst>
              <a:ext uri="{FF2B5EF4-FFF2-40B4-BE49-F238E27FC236}">
                <a16:creationId xmlns:a16="http://schemas.microsoft.com/office/drawing/2014/main" id="{92D3F156-0BED-45EA-B2D4-C227C47F939E}"/>
              </a:ext>
            </a:extLst>
          </p:cNvPr>
          <p:cNvSpPr txBox="1">
            <a:spLocks noChangeArrowheads="1"/>
          </p:cNvSpPr>
          <p:nvPr/>
        </p:nvSpPr>
        <p:spPr bwMode="auto">
          <a:xfrm>
            <a:off x="0" y="2895600"/>
            <a:ext cx="1981200"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URGENTE</a:t>
            </a:r>
          </a:p>
        </p:txBody>
      </p:sp>
      <p:sp>
        <p:nvSpPr>
          <p:cNvPr id="16" name="CaixaDeTexto 15">
            <a:extLst>
              <a:ext uri="{FF2B5EF4-FFF2-40B4-BE49-F238E27FC236}">
                <a16:creationId xmlns:a16="http://schemas.microsoft.com/office/drawing/2014/main" id="{688A2ABF-A996-4AC8-B2C4-D2449BFFE604}"/>
              </a:ext>
            </a:extLst>
          </p:cNvPr>
          <p:cNvSpPr txBox="1"/>
          <p:nvPr/>
        </p:nvSpPr>
        <p:spPr bwMode="auto">
          <a:xfrm>
            <a:off x="609600" y="59055"/>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Urgente e importante</a:t>
            </a:r>
          </a:p>
        </p:txBody>
      </p:sp>
      <p:cxnSp>
        <p:nvCxnSpPr>
          <p:cNvPr id="87056" name="Conector reto 3">
            <a:extLst>
              <a:ext uri="{FF2B5EF4-FFF2-40B4-BE49-F238E27FC236}">
                <a16:creationId xmlns:a16="http://schemas.microsoft.com/office/drawing/2014/main" id="{671AACED-0601-41FB-B9C8-E04BAD3C8936}"/>
              </a:ext>
            </a:extLst>
          </p:cNvPr>
          <p:cNvCxnSpPr>
            <a:cxnSpLocks noChangeShapeType="1"/>
          </p:cNvCxnSpPr>
          <p:nvPr/>
        </p:nvCxnSpPr>
        <p:spPr bwMode="auto">
          <a:xfrm>
            <a:off x="5735638"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57" name="Retângulo 4">
            <a:extLst>
              <a:ext uri="{FF2B5EF4-FFF2-40B4-BE49-F238E27FC236}">
                <a16:creationId xmlns:a16="http://schemas.microsoft.com/office/drawing/2014/main" id="{3135062A-4BA4-4CB2-B777-8D903BE37550}"/>
              </a:ext>
            </a:extLst>
          </p:cNvPr>
          <p:cNvSpPr>
            <a:spLocks noChangeArrowheads="1"/>
          </p:cNvSpPr>
          <p:nvPr/>
        </p:nvSpPr>
        <p:spPr bwMode="auto">
          <a:xfrm>
            <a:off x="6103938" y="0"/>
            <a:ext cx="176212" cy="7339013"/>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8" name="CaixaDeTexto 5">
            <a:extLst>
              <a:ext uri="{FF2B5EF4-FFF2-40B4-BE49-F238E27FC236}">
                <a16:creationId xmlns:a16="http://schemas.microsoft.com/office/drawing/2014/main" id="{8E8308AD-438B-4D9F-8473-9731F041A0B9}"/>
              </a:ext>
            </a:extLst>
          </p:cNvPr>
          <p:cNvSpPr txBox="1">
            <a:spLocks noChangeArrowheads="1"/>
          </p:cNvSpPr>
          <p:nvPr/>
        </p:nvSpPr>
        <p:spPr bwMode="auto">
          <a:xfrm>
            <a:off x="4996609" y="0"/>
            <a:ext cx="2385012"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IMPORTANTE</a:t>
            </a:r>
          </a:p>
        </p:txBody>
      </p:sp>
      <p:sp>
        <p:nvSpPr>
          <p:cNvPr id="87059" name="CaixaDeTexto 16">
            <a:extLst>
              <a:ext uri="{FF2B5EF4-FFF2-40B4-BE49-F238E27FC236}">
                <a16:creationId xmlns:a16="http://schemas.microsoft.com/office/drawing/2014/main" id="{B4422FAF-17AE-4257-A0DC-4F8FEED8016A}"/>
              </a:ext>
            </a:extLst>
          </p:cNvPr>
          <p:cNvSpPr txBox="1">
            <a:spLocks noChangeArrowheads="1"/>
          </p:cNvSpPr>
          <p:nvPr/>
        </p:nvSpPr>
        <p:spPr bwMode="auto">
          <a:xfrm>
            <a:off x="4564916" y="6273800"/>
            <a:ext cx="3226589"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 IMPORTANTE</a:t>
            </a:r>
          </a:p>
        </p:txBody>
      </p:sp>
      <p:sp>
        <p:nvSpPr>
          <p:cNvPr id="22" name="CaixaDeTexto 21">
            <a:extLst>
              <a:ext uri="{FF2B5EF4-FFF2-40B4-BE49-F238E27FC236}">
                <a16:creationId xmlns:a16="http://schemas.microsoft.com/office/drawing/2014/main" id="{572B7722-0921-41D4-90ED-2AE07551409B}"/>
              </a:ext>
            </a:extLst>
          </p:cNvPr>
          <p:cNvSpPr txBox="1"/>
          <p:nvPr/>
        </p:nvSpPr>
        <p:spPr bwMode="auto">
          <a:xfrm>
            <a:off x="7375474" y="62595"/>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pt-BR" sz="2400" b="1" dirty="0">
                <a:solidFill>
                  <a:srgbClr val="FFFFFF"/>
                </a:solidFill>
                <a:latin typeface="Arial Narrow" panose="020B0606020202030204" pitchFamily="34" charset="0"/>
                <a:cs typeface="Arial" panose="020B0604020202020204" pitchFamily="34" charset="0"/>
              </a:rPr>
              <a:t>Não u</a:t>
            </a:r>
            <a:r>
              <a:rPr kumimoji="0" lang="pt-BR" sz="24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rgente</a:t>
            </a: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e importante</a:t>
            </a:r>
          </a:p>
        </p:txBody>
      </p:sp>
      <p:sp>
        <p:nvSpPr>
          <p:cNvPr id="25" name="CaixaDeTexto 24">
            <a:extLst>
              <a:ext uri="{FF2B5EF4-FFF2-40B4-BE49-F238E27FC236}">
                <a16:creationId xmlns:a16="http://schemas.microsoft.com/office/drawing/2014/main" id="{28B82219-C435-4794-9DB4-2CF55585A35E}"/>
              </a:ext>
            </a:extLst>
          </p:cNvPr>
          <p:cNvSpPr txBox="1"/>
          <p:nvPr/>
        </p:nvSpPr>
        <p:spPr bwMode="auto">
          <a:xfrm>
            <a:off x="1633866" y="3656439"/>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Urgente e não importante</a:t>
            </a:r>
          </a:p>
        </p:txBody>
      </p:sp>
      <p:sp>
        <p:nvSpPr>
          <p:cNvPr id="26" name="CaixaDeTexto 25">
            <a:extLst>
              <a:ext uri="{FF2B5EF4-FFF2-40B4-BE49-F238E27FC236}">
                <a16:creationId xmlns:a16="http://schemas.microsoft.com/office/drawing/2014/main" id="{EE90CF17-40E9-4336-92CD-287D6B704B88}"/>
              </a:ext>
            </a:extLst>
          </p:cNvPr>
          <p:cNvSpPr txBox="1"/>
          <p:nvPr/>
        </p:nvSpPr>
        <p:spPr bwMode="auto">
          <a:xfrm>
            <a:off x="5688425" y="3656439"/>
            <a:ext cx="5061092" cy="387794"/>
          </a:xfrm>
          <a:prstGeom prst="rect">
            <a:avLst/>
          </a:prstGeom>
          <a:noFill/>
          <a:effectLst>
            <a:outerShdw blurRad="203200" dist="38100" dir="2700000" algn="tl" rotWithShape="0">
              <a:prstClr val="black"/>
            </a:outerShdw>
          </a:effectLst>
        </p:spPr>
        <p:txBody>
          <a:bodyPr wrap="square"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pt-BR" sz="2400" b="1" dirty="0">
                <a:solidFill>
                  <a:srgbClr val="FFFFFF"/>
                </a:solidFill>
                <a:latin typeface="Arial Narrow" panose="020B0606020202030204" pitchFamily="34" charset="0"/>
                <a:cs typeface="Arial" panose="020B0604020202020204" pitchFamily="34" charset="0"/>
              </a:rPr>
              <a:t>Não u</a:t>
            </a:r>
            <a:r>
              <a:rPr kumimoji="0" lang="pt-BR" sz="24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rgente</a:t>
            </a: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e não importante</a:t>
            </a:r>
          </a:p>
        </p:txBody>
      </p:sp>
      <p:sp>
        <p:nvSpPr>
          <p:cNvPr id="20" name="CaixaDeTexto 19">
            <a:extLst>
              <a:ext uri="{FF2B5EF4-FFF2-40B4-BE49-F238E27FC236}">
                <a16:creationId xmlns:a16="http://schemas.microsoft.com/office/drawing/2014/main" id="{E7677644-2192-453D-94EF-4891930B1F4E}"/>
              </a:ext>
            </a:extLst>
          </p:cNvPr>
          <p:cNvSpPr txBox="1"/>
          <p:nvPr/>
        </p:nvSpPr>
        <p:spPr>
          <a:xfrm>
            <a:off x="1623241" y="685823"/>
            <a:ext cx="1945758" cy="461665"/>
          </a:xfrm>
          <a:prstGeom prst="rect">
            <a:avLst/>
          </a:prstGeom>
          <a:noFill/>
        </p:spPr>
        <p:txBody>
          <a:bodyPr wrap="square" rtlCol="0">
            <a:spAutoFit/>
          </a:bodyPr>
          <a:lstStyle/>
          <a:p>
            <a:pPr algn="ctr"/>
            <a:r>
              <a:rPr lang="pt-BR" sz="2400" b="1" dirty="0">
                <a:latin typeface="Arial Narrow" panose="020B0606020202030204" pitchFamily="34" charset="0"/>
              </a:rPr>
              <a:t>I BOMBEIRO</a:t>
            </a:r>
          </a:p>
        </p:txBody>
      </p:sp>
      <p:sp>
        <p:nvSpPr>
          <p:cNvPr id="21" name="CaixaDeTexto 20">
            <a:extLst>
              <a:ext uri="{FF2B5EF4-FFF2-40B4-BE49-F238E27FC236}">
                <a16:creationId xmlns:a16="http://schemas.microsoft.com/office/drawing/2014/main" id="{26E5417F-B652-451B-BF2C-850E3A9BED8B}"/>
              </a:ext>
            </a:extLst>
          </p:cNvPr>
          <p:cNvSpPr txBox="1"/>
          <p:nvPr/>
        </p:nvSpPr>
        <p:spPr>
          <a:xfrm>
            <a:off x="754907" y="1274161"/>
            <a:ext cx="4491330"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Crises</a:t>
            </a:r>
          </a:p>
          <a:p>
            <a:pPr>
              <a:lnSpc>
                <a:spcPct val="80000"/>
              </a:lnSpc>
            </a:pPr>
            <a:r>
              <a:rPr lang="pt-BR" sz="2800" dirty="0">
                <a:latin typeface="Arial Narrow" panose="020B0606020202030204" pitchFamily="34" charset="0"/>
              </a:rPr>
              <a:t>Problemas urgentes</a:t>
            </a:r>
          </a:p>
          <a:p>
            <a:pPr>
              <a:lnSpc>
                <a:spcPct val="80000"/>
              </a:lnSpc>
            </a:pPr>
            <a:r>
              <a:rPr lang="pt-BR" sz="2800" dirty="0">
                <a:latin typeface="Arial Narrow" panose="020B0606020202030204" pitchFamily="34" charset="0"/>
              </a:rPr>
              <a:t>Projetos com prazo de entrega</a:t>
            </a:r>
          </a:p>
        </p:txBody>
      </p:sp>
      <p:sp>
        <p:nvSpPr>
          <p:cNvPr id="23" name="CaixaDeTexto 22">
            <a:extLst>
              <a:ext uri="{FF2B5EF4-FFF2-40B4-BE49-F238E27FC236}">
                <a16:creationId xmlns:a16="http://schemas.microsoft.com/office/drawing/2014/main" id="{6CCA0099-6A61-44F6-932F-A45C9EC53410}"/>
              </a:ext>
            </a:extLst>
          </p:cNvPr>
          <p:cNvSpPr txBox="1"/>
          <p:nvPr/>
        </p:nvSpPr>
        <p:spPr>
          <a:xfrm>
            <a:off x="6670164" y="689356"/>
            <a:ext cx="5415514" cy="461665"/>
          </a:xfrm>
          <a:prstGeom prst="rect">
            <a:avLst/>
          </a:prstGeom>
          <a:noFill/>
        </p:spPr>
        <p:txBody>
          <a:bodyPr wrap="square" rtlCol="0">
            <a:spAutoFit/>
          </a:bodyPr>
          <a:lstStyle/>
          <a:p>
            <a:pPr algn="ctr"/>
            <a:r>
              <a:rPr lang="pt-BR" sz="2400" b="1" dirty="0">
                <a:latin typeface="Arial Narrow" panose="020B0606020202030204" pitchFamily="34" charset="0"/>
              </a:rPr>
              <a:t>II TEMPO DE QUALIDADE</a:t>
            </a:r>
          </a:p>
        </p:txBody>
      </p:sp>
      <p:sp>
        <p:nvSpPr>
          <p:cNvPr id="24" name="CaixaDeTexto 23">
            <a:extLst>
              <a:ext uri="{FF2B5EF4-FFF2-40B4-BE49-F238E27FC236}">
                <a16:creationId xmlns:a16="http://schemas.microsoft.com/office/drawing/2014/main" id="{95DBD25C-DE59-40A4-93DF-BB227768B9CF}"/>
              </a:ext>
            </a:extLst>
          </p:cNvPr>
          <p:cNvSpPr txBox="1"/>
          <p:nvPr/>
        </p:nvSpPr>
        <p:spPr>
          <a:xfrm>
            <a:off x="6861549" y="1288341"/>
            <a:ext cx="5652973" cy="147117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Prevenção, aumento da aptidão</a:t>
            </a:r>
          </a:p>
          <a:p>
            <a:pPr>
              <a:lnSpc>
                <a:spcPct val="80000"/>
              </a:lnSpc>
            </a:pPr>
            <a:r>
              <a:rPr lang="pt-BR" sz="2800" dirty="0">
                <a:latin typeface="Arial Narrow" panose="020B0606020202030204" pitchFamily="34" charset="0"/>
              </a:rPr>
              <a:t>Construção de relacionamentos</a:t>
            </a:r>
          </a:p>
          <a:p>
            <a:pPr>
              <a:lnSpc>
                <a:spcPct val="80000"/>
              </a:lnSpc>
            </a:pPr>
            <a:r>
              <a:rPr lang="pt-BR" sz="2800" dirty="0">
                <a:latin typeface="Arial Narrow" panose="020B0606020202030204" pitchFamily="34" charset="0"/>
              </a:rPr>
              <a:t>Reconhecer novas oportunidades</a:t>
            </a:r>
          </a:p>
          <a:p>
            <a:pPr>
              <a:lnSpc>
                <a:spcPct val="80000"/>
              </a:lnSpc>
            </a:pPr>
            <a:r>
              <a:rPr lang="pt-BR" sz="2800" dirty="0">
                <a:latin typeface="Arial Narrow" panose="020B0606020202030204" pitchFamily="34" charset="0"/>
              </a:rPr>
              <a:t>Planejamento e recreação</a:t>
            </a:r>
          </a:p>
        </p:txBody>
      </p:sp>
      <p:sp>
        <p:nvSpPr>
          <p:cNvPr id="27" name="CaixaDeTexto 26">
            <a:extLst>
              <a:ext uri="{FF2B5EF4-FFF2-40B4-BE49-F238E27FC236}">
                <a16:creationId xmlns:a16="http://schemas.microsoft.com/office/drawing/2014/main" id="{A02B58F0-4ECC-43BB-94BA-7C87B3F6F5C7}"/>
              </a:ext>
            </a:extLst>
          </p:cNvPr>
          <p:cNvSpPr txBox="1"/>
          <p:nvPr/>
        </p:nvSpPr>
        <p:spPr>
          <a:xfrm>
            <a:off x="265805" y="4176849"/>
            <a:ext cx="4919346" cy="461665"/>
          </a:xfrm>
          <a:prstGeom prst="rect">
            <a:avLst/>
          </a:prstGeom>
          <a:noFill/>
        </p:spPr>
        <p:txBody>
          <a:bodyPr wrap="square" rtlCol="0">
            <a:spAutoFit/>
          </a:bodyPr>
          <a:lstStyle/>
          <a:p>
            <a:pPr algn="ctr"/>
            <a:r>
              <a:rPr lang="pt-BR" sz="2400" b="1" dirty="0">
                <a:latin typeface="Arial Narrow" panose="020B0606020202030204" pitchFamily="34" charset="0"/>
              </a:rPr>
              <a:t>III DISTRAÇÃO</a:t>
            </a:r>
          </a:p>
        </p:txBody>
      </p:sp>
      <p:sp>
        <p:nvSpPr>
          <p:cNvPr id="28" name="CaixaDeTexto 27">
            <a:extLst>
              <a:ext uri="{FF2B5EF4-FFF2-40B4-BE49-F238E27FC236}">
                <a16:creationId xmlns:a16="http://schemas.microsoft.com/office/drawing/2014/main" id="{D0C59808-F658-4611-B574-6DDFF4DD3A7A}"/>
              </a:ext>
            </a:extLst>
          </p:cNvPr>
          <p:cNvSpPr txBox="1"/>
          <p:nvPr/>
        </p:nvSpPr>
        <p:spPr>
          <a:xfrm>
            <a:off x="418201" y="4860887"/>
            <a:ext cx="5440114"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Interrupções, alguns e-mails, ligações, relatórios, reuniões, assuntos urgentes, atividades populares </a:t>
            </a:r>
          </a:p>
        </p:txBody>
      </p:sp>
      <p:sp>
        <p:nvSpPr>
          <p:cNvPr id="29" name="CaixaDeTexto 28">
            <a:extLst>
              <a:ext uri="{FF2B5EF4-FFF2-40B4-BE49-F238E27FC236}">
                <a16:creationId xmlns:a16="http://schemas.microsoft.com/office/drawing/2014/main" id="{1E79C365-A5C3-4E9A-B9C9-C2809AC4B0F4}"/>
              </a:ext>
            </a:extLst>
          </p:cNvPr>
          <p:cNvSpPr txBox="1"/>
          <p:nvPr/>
        </p:nvSpPr>
        <p:spPr>
          <a:xfrm>
            <a:off x="5870030" y="4170371"/>
            <a:ext cx="6429151" cy="461665"/>
          </a:xfrm>
          <a:prstGeom prst="rect">
            <a:avLst/>
          </a:prstGeom>
          <a:noFill/>
        </p:spPr>
        <p:txBody>
          <a:bodyPr wrap="square" rtlCol="0">
            <a:spAutoFit/>
          </a:bodyPr>
          <a:lstStyle/>
          <a:p>
            <a:pPr algn="ctr"/>
            <a:r>
              <a:rPr lang="pt-BR" sz="2400" b="1" dirty="0">
                <a:latin typeface="Arial Narrow" panose="020B0606020202030204" pitchFamily="34" charset="0"/>
              </a:rPr>
              <a:t>IV DESPERDIÇADORES DE TEMPO</a:t>
            </a:r>
          </a:p>
        </p:txBody>
      </p:sp>
      <p:sp>
        <p:nvSpPr>
          <p:cNvPr id="30" name="CaixaDeTexto 29">
            <a:extLst>
              <a:ext uri="{FF2B5EF4-FFF2-40B4-BE49-F238E27FC236}">
                <a16:creationId xmlns:a16="http://schemas.microsoft.com/office/drawing/2014/main" id="{C5C4ECF0-D290-4F8E-9E15-8D939425E778}"/>
              </a:ext>
            </a:extLst>
          </p:cNvPr>
          <p:cNvSpPr txBox="1"/>
          <p:nvPr/>
        </p:nvSpPr>
        <p:spPr>
          <a:xfrm>
            <a:off x="6436254" y="4850257"/>
            <a:ext cx="5748660"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Trivialidades, alguns e-mails, telefonemas, processos automáticos, gastadores de tempo, atividades que dão prazer</a:t>
            </a:r>
          </a:p>
        </p:txBody>
      </p:sp>
    </p:spTree>
    <p:extLst>
      <p:ext uri="{BB962C8B-B14F-4D97-AF65-F5344CB8AC3E}">
        <p14:creationId xmlns:p14="http://schemas.microsoft.com/office/powerpoint/2010/main" val="421253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7AA60B94-91D2-4A0A-A083-BCE507C1EF8D}"/>
              </a:ext>
            </a:extLst>
          </p:cNvPr>
          <p:cNvPicPr>
            <a:picLocks noChangeAspect="1"/>
          </p:cNvPicPr>
          <p:nvPr/>
        </p:nvPicPr>
        <p:blipFill rotWithShape="1">
          <a:blip r:embed="rId3">
            <a:extLst>
              <a:ext uri="{28A0092B-C50C-407E-A947-70E740481C1C}">
                <a14:useLocalDpi xmlns:a14="http://schemas.microsoft.com/office/drawing/2010/main" val="0"/>
              </a:ext>
            </a:extLst>
          </a:blip>
          <a:srcRect l="1174" t="5682" r="10926" b="3500"/>
          <a:stretch/>
        </p:blipFill>
        <p:spPr>
          <a:xfrm>
            <a:off x="0" y="0"/>
            <a:ext cx="12339638" cy="6878638"/>
          </a:xfrm>
          <a:prstGeom prst="rect">
            <a:avLst/>
          </a:prstGeom>
        </p:spPr>
      </p:pic>
      <p:sp>
        <p:nvSpPr>
          <p:cNvPr id="32" name="CaixaDeTexto 31">
            <a:extLst>
              <a:ext uri="{FF2B5EF4-FFF2-40B4-BE49-F238E27FC236}">
                <a16:creationId xmlns:a16="http://schemas.microsoft.com/office/drawing/2014/main" id="{A21BF421-4D0F-4CF4-83B0-8DADFAE42EE3}"/>
              </a:ext>
            </a:extLst>
          </p:cNvPr>
          <p:cNvSpPr txBox="1"/>
          <p:nvPr/>
        </p:nvSpPr>
        <p:spPr>
          <a:xfrm>
            <a:off x="2476133" y="980391"/>
            <a:ext cx="5160387" cy="2308324"/>
          </a:xfrm>
          <a:prstGeom prst="rect">
            <a:avLst/>
          </a:prstGeom>
          <a:noFill/>
        </p:spPr>
        <p:txBody>
          <a:bodyPr wrap="none" rtlCol="0">
            <a:spAutoFit/>
          </a:bodyPr>
          <a:lstStyle/>
          <a:p>
            <a:r>
              <a:rPr lang="pt-BR" sz="7200" b="1" dirty="0"/>
              <a:t>A Matriz</a:t>
            </a:r>
          </a:p>
          <a:p>
            <a:r>
              <a:rPr lang="pt-BR" sz="7200" b="1" dirty="0" err="1"/>
              <a:t>Eisenhover</a:t>
            </a:r>
            <a:endParaRPr lang="pt-BR" sz="7200" b="1" dirty="0"/>
          </a:p>
        </p:txBody>
      </p:sp>
    </p:spTree>
    <p:extLst>
      <p:ext uri="{BB962C8B-B14F-4D97-AF65-F5344CB8AC3E}">
        <p14:creationId xmlns:p14="http://schemas.microsoft.com/office/powerpoint/2010/main" val="182995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8E541283-089B-4400-9F50-C152DABCA89E}"/>
              </a:ext>
            </a:extLst>
          </p:cNvPr>
          <p:cNvSpPr/>
          <p:nvPr/>
        </p:nvSpPr>
        <p:spPr bwMode="auto">
          <a:xfrm>
            <a:off x="737940" y="1283369"/>
            <a:ext cx="8406064" cy="1556084"/>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200" b="1" i="1" u="none" strike="noStrike" kern="1200" cap="none" spc="0" normalizeH="0" baseline="0" noProof="0">
              <a:ln>
                <a:noFill/>
              </a:ln>
              <a:solidFill>
                <a:srgbClr val="735900"/>
              </a:solidFill>
              <a:effectLst/>
              <a:uLnTx/>
              <a:uFillTx/>
              <a:latin typeface="Times New Roman" pitchFamily="18" charset="0"/>
              <a:ea typeface="+mn-ea"/>
              <a:cs typeface="+mn-cs"/>
            </a:endParaRPr>
          </a:p>
        </p:txBody>
      </p:sp>
      <p:sp>
        <p:nvSpPr>
          <p:cNvPr id="9" name="Retângulo 8">
            <a:extLst>
              <a:ext uri="{FF2B5EF4-FFF2-40B4-BE49-F238E27FC236}">
                <a16:creationId xmlns:a16="http://schemas.microsoft.com/office/drawing/2014/main" id="{9DFD7116-C5D0-4885-98FB-85A48F061BD2}"/>
              </a:ext>
            </a:extLst>
          </p:cNvPr>
          <p:cNvSpPr/>
          <p:nvPr/>
        </p:nvSpPr>
        <p:spPr bwMode="auto">
          <a:xfrm>
            <a:off x="729920" y="3505201"/>
            <a:ext cx="8406064" cy="1556084"/>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200" b="1" i="1" u="none" strike="noStrike" kern="1200" cap="none" spc="0" normalizeH="0" baseline="0" noProof="0">
              <a:ln>
                <a:noFill/>
              </a:ln>
              <a:solidFill>
                <a:srgbClr val="735900"/>
              </a:solidFill>
              <a:effectLst/>
              <a:uLnTx/>
              <a:uFillTx/>
              <a:latin typeface="Times New Roman" pitchFamily="18" charset="0"/>
              <a:ea typeface="+mn-ea"/>
              <a:cs typeface="+mn-cs"/>
            </a:endParaRPr>
          </a:p>
        </p:txBody>
      </p:sp>
      <p:sp>
        <p:nvSpPr>
          <p:cNvPr id="6" name="Retângulo 5">
            <a:extLst>
              <a:ext uri="{FF2B5EF4-FFF2-40B4-BE49-F238E27FC236}">
                <a16:creationId xmlns:a16="http://schemas.microsoft.com/office/drawing/2014/main" id="{3286B6BD-D257-4390-9206-5108B1914CB4}"/>
              </a:ext>
            </a:extLst>
          </p:cNvPr>
          <p:cNvSpPr/>
          <p:nvPr/>
        </p:nvSpPr>
        <p:spPr>
          <a:xfrm>
            <a:off x="1826094" y="1145905"/>
            <a:ext cx="6093335" cy="18620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5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URGENTE</a:t>
            </a:r>
          </a:p>
        </p:txBody>
      </p:sp>
      <p:sp>
        <p:nvSpPr>
          <p:cNvPr id="7" name="Retângulo 6">
            <a:extLst>
              <a:ext uri="{FF2B5EF4-FFF2-40B4-BE49-F238E27FC236}">
                <a16:creationId xmlns:a16="http://schemas.microsoft.com/office/drawing/2014/main" id="{10D23DD9-E28A-4597-9F5B-1C7C23F898FB}"/>
              </a:ext>
            </a:extLst>
          </p:cNvPr>
          <p:cNvSpPr/>
          <p:nvPr/>
        </p:nvSpPr>
        <p:spPr>
          <a:xfrm>
            <a:off x="872531" y="3335653"/>
            <a:ext cx="8000460" cy="18620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5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IMPORTANTE</a:t>
            </a:r>
          </a:p>
        </p:txBody>
      </p:sp>
      <p:pic>
        <p:nvPicPr>
          <p:cNvPr id="11" name="Imagem 10">
            <a:extLst>
              <a:ext uri="{FF2B5EF4-FFF2-40B4-BE49-F238E27FC236}">
                <a16:creationId xmlns:a16="http://schemas.microsoft.com/office/drawing/2014/main" id="{5BA920F7-C60B-46AE-8615-675131FBC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55575">
            <a:off x="8419581" y="-165138"/>
            <a:ext cx="4534306" cy="7340677"/>
          </a:xfrm>
          <a:prstGeom prst="rect">
            <a:avLst/>
          </a:prstGeom>
        </p:spPr>
      </p:pic>
    </p:spTree>
    <p:extLst>
      <p:ext uri="{BB962C8B-B14F-4D97-AF65-F5344CB8AC3E}">
        <p14:creationId xmlns:p14="http://schemas.microsoft.com/office/powerpoint/2010/main" val="140679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par>
                                <p:cTn id="10" presetID="27" presetClass="emph" presetSubtype="0" repeatCount="indefinite" fill="remove" grpId="0" nodeType="withEffect">
                                  <p:stCondLst>
                                    <p:cond delay="0"/>
                                  </p:stCondLst>
                                  <p:childTnLst>
                                    <p:animClr clrSpc="rgb" dir="cw">
                                      <p:cBhvr override="childStyle">
                                        <p:cTn id="11" dur="250" autoRev="1" fill="remove"/>
                                        <p:tgtEl>
                                          <p:spTgt spid="9"/>
                                        </p:tgtEl>
                                        <p:attrNameLst>
                                          <p:attrName>style.color</p:attrName>
                                        </p:attrNameLst>
                                      </p:cBhvr>
                                      <p:to>
                                        <a:schemeClr val="bg1"/>
                                      </p:to>
                                    </p:animClr>
                                    <p:animClr clrSpc="rgb" dir="cw">
                                      <p:cBhvr>
                                        <p:cTn id="12" dur="250" autoRev="1" fill="remove"/>
                                        <p:tgtEl>
                                          <p:spTgt spid="9"/>
                                        </p:tgtEl>
                                        <p:attrNameLst>
                                          <p:attrName>fillcolor</p:attrName>
                                        </p:attrNameLst>
                                      </p:cBhvr>
                                      <p:to>
                                        <a:schemeClr val="bg1"/>
                                      </p:to>
                                    </p:animClr>
                                    <p:set>
                                      <p:cBhvr>
                                        <p:cTn id="13" dur="250" autoRev="1" fill="remove"/>
                                        <p:tgtEl>
                                          <p:spTgt spid="9"/>
                                        </p:tgtEl>
                                        <p:attrNameLst>
                                          <p:attrName>fill.type</p:attrName>
                                        </p:attrNameLst>
                                      </p:cBhvr>
                                      <p:to>
                                        <p:strVal val="solid"/>
                                      </p:to>
                                    </p:set>
                                    <p:set>
                                      <p:cBhvr>
                                        <p:cTn id="14" dur="250" autoRev="1" fill="remove"/>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tângulo 1">
            <a:extLst>
              <a:ext uri="{FF2B5EF4-FFF2-40B4-BE49-F238E27FC236}">
                <a16:creationId xmlns:a16="http://schemas.microsoft.com/office/drawing/2014/main" id="{658C2309-37F1-48D9-8236-CBA6BDAEB361}"/>
              </a:ext>
            </a:extLst>
          </p:cNvPr>
          <p:cNvSpPr>
            <a:spLocks noChangeArrowheads="1"/>
          </p:cNvSpPr>
          <p:nvPr/>
        </p:nvSpPr>
        <p:spPr bwMode="auto">
          <a:xfrm>
            <a:off x="0" y="0"/>
            <a:ext cx="6119813" cy="3365500"/>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3" name="Retângulo 6">
            <a:extLst>
              <a:ext uri="{FF2B5EF4-FFF2-40B4-BE49-F238E27FC236}">
                <a16:creationId xmlns:a16="http://schemas.microsoft.com/office/drawing/2014/main" id="{E100EC0C-D334-46B8-A877-33A82B78B786}"/>
              </a:ext>
            </a:extLst>
          </p:cNvPr>
          <p:cNvSpPr>
            <a:spLocks noChangeArrowheads="1"/>
          </p:cNvSpPr>
          <p:nvPr/>
        </p:nvSpPr>
        <p:spPr bwMode="auto">
          <a:xfrm>
            <a:off x="6219825" y="0"/>
            <a:ext cx="6119813" cy="3505200"/>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4" name="Retângulo 7">
            <a:extLst>
              <a:ext uri="{FF2B5EF4-FFF2-40B4-BE49-F238E27FC236}">
                <a16:creationId xmlns:a16="http://schemas.microsoft.com/office/drawing/2014/main" id="{8AB21327-E8A0-4656-9503-EEBF09A6E1D6}"/>
              </a:ext>
            </a:extLst>
          </p:cNvPr>
          <p:cNvSpPr>
            <a:spLocks noChangeArrowheads="1"/>
          </p:cNvSpPr>
          <p:nvPr/>
        </p:nvSpPr>
        <p:spPr bwMode="auto">
          <a:xfrm>
            <a:off x="6072188" y="3505200"/>
            <a:ext cx="6119812" cy="3373438"/>
          </a:xfrm>
          <a:prstGeom prst="rect">
            <a:avLst/>
          </a:prstGeom>
          <a:solidFill>
            <a:srgbClr val="008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5" name="Retângulo 8">
            <a:extLst>
              <a:ext uri="{FF2B5EF4-FFF2-40B4-BE49-F238E27FC236}">
                <a16:creationId xmlns:a16="http://schemas.microsoft.com/office/drawing/2014/main" id="{9E28624B-859C-4C82-8FF6-1152D09FC00E}"/>
              </a:ext>
            </a:extLst>
          </p:cNvPr>
          <p:cNvSpPr>
            <a:spLocks noChangeArrowheads="1"/>
          </p:cNvSpPr>
          <p:nvPr/>
        </p:nvSpPr>
        <p:spPr bwMode="auto">
          <a:xfrm>
            <a:off x="-23813" y="3505200"/>
            <a:ext cx="6119813" cy="3352800"/>
          </a:xfrm>
          <a:prstGeom prst="rect">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16" name="CaixaDeTexto 15">
            <a:extLst>
              <a:ext uri="{FF2B5EF4-FFF2-40B4-BE49-F238E27FC236}">
                <a16:creationId xmlns:a16="http://schemas.microsoft.com/office/drawing/2014/main" id="{688A2ABF-A996-4AC8-B2C4-D2449BFFE604}"/>
              </a:ext>
            </a:extLst>
          </p:cNvPr>
          <p:cNvSpPr txBox="1"/>
          <p:nvPr/>
        </p:nvSpPr>
        <p:spPr bwMode="auto">
          <a:xfrm>
            <a:off x="609600" y="59055"/>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Urgente e importante</a:t>
            </a:r>
          </a:p>
        </p:txBody>
      </p:sp>
      <p:sp>
        <p:nvSpPr>
          <p:cNvPr id="22" name="CaixaDeTexto 21">
            <a:extLst>
              <a:ext uri="{FF2B5EF4-FFF2-40B4-BE49-F238E27FC236}">
                <a16:creationId xmlns:a16="http://schemas.microsoft.com/office/drawing/2014/main" id="{572B7722-0921-41D4-90ED-2AE07551409B}"/>
              </a:ext>
            </a:extLst>
          </p:cNvPr>
          <p:cNvSpPr txBox="1"/>
          <p:nvPr/>
        </p:nvSpPr>
        <p:spPr bwMode="auto">
          <a:xfrm>
            <a:off x="7375474" y="62595"/>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pt-BR" sz="2400" b="1" dirty="0">
                <a:solidFill>
                  <a:srgbClr val="FFFFFF"/>
                </a:solidFill>
                <a:latin typeface="Arial Narrow" panose="020B0606020202030204" pitchFamily="34" charset="0"/>
                <a:cs typeface="Arial" panose="020B0604020202020204" pitchFamily="34" charset="0"/>
              </a:rPr>
              <a:t>Não u</a:t>
            </a:r>
            <a:r>
              <a:rPr kumimoji="0" lang="pt-BR" sz="24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rgente</a:t>
            </a: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e importante</a:t>
            </a:r>
          </a:p>
        </p:txBody>
      </p:sp>
      <p:sp>
        <p:nvSpPr>
          <p:cNvPr id="20" name="CaixaDeTexto 19">
            <a:extLst>
              <a:ext uri="{FF2B5EF4-FFF2-40B4-BE49-F238E27FC236}">
                <a16:creationId xmlns:a16="http://schemas.microsoft.com/office/drawing/2014/main" id="{E7677644-2192-453D-94EF-4891930B1F4E}"/>
              </a:ext>
            </a:extLst>
          </p:cNvPr>
          <p:cNvSpPr txBox="1"/>
          <p:nvPr/>
        </p:nvSpPr>
        <p:spPr>
          <a:xfrm>
            <a:off x="1623241" y="685823"/>
            <a:ext cx="1945758" cy="461665"/>
          </a:xfrm>
          <a:prstGeom prst="rect">
            <a:avLst/>
          </a:prstGeom>
          <a:noFill/>
        </p:spPr>
        <p:txBody>
          <a:bodyPr wrap="square" rtlCol="0">
            <a:spAutoFit/>
          </a:bodyPr>
          <a:lstStyle/>
          <a:p>
            <a:pPr algn="ctr"/>
            <a:r>
              <a:rPr lang="pt-BR" sz="2400" b="1" dirty="0">
                <a:latin typeface="Arial Narrow" panose="020B0606020202030204" pitchFamily="34" charset="0"/>
              </a:rPr>
              <a:t>I BOMBEIRO</a:t>
            </a:r>
          </a:p>
        </p:txBody>
      </p:sp>
      <p:sp>
        <p:nvSpPr>
          <p:cNvPr id="21" name="CaixaDeTexto 20">
            <a:extLst>
              <a:ext uri="{FF2B5EF4-FFF2-40B4-BE49-F238E27FC236}">
                <a16:creationId xmlns:a16="http://schemas.microsoft.com/office/drawing/2014/main" id="{26E5417F-B652-451B-BF2C-850E3A9BED8B}"/>
              </a:ext>
            </a:extLst>
          </p:cNvPr>
          <p:cNvSpPr txBox="1"/>
          <p:nvPr/>
        </p:nvSpPr>
        <p:spPr>
          <a:xfrm>
            <a:off x="754907" y="1274161"/>
            <a:ext cx="4491330"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Crises</a:t>
            </a:r>
          </a:p>
          <a:p>
            <a:pPr>
              <a:lnSpc>
                <a:spcPct val="80000"/>
              </a:lnSpc>
            </a:pPr>
            <a:r>
              <a:rPr lang="pt-BR" sz="2800" dirty="0">
                <a:latin typeface="Arial Narrow" panose="020B0606020202030204" pitchFamily="34" charset="0"/>
              </a:rPr>
              <a:t>Problemas urgentes</a:t>
            </a:r>
          </a:p>
          <a:p>
            <a:pPr>
              <a:lnSpc>
                <a:spcPct val="80000"/>
              </a:lnSpc>
            </a:pPr>
            <a:r>
              <a:rPr lang="pt-BR" sz="2800" dirty="0">
                <a:latin typeface="Arial Narrow" panose="020B0606020202030204" pitchFamily="34" charset="0"/>
              </a:rPr>
              <a:t>Projetos com prazo de entrega</a:t>
            </a:r>
          </a:p>
        </p:txBody>
      </p:sp>
      <p:sp>
        <p:nvSpPr>
          <p:cNvPr id="23" name="CaixaDeTexto 22">
            <a:extLst>
              <a:ext uri="{FF2B5EF4-FFF2-40B4-BE49-F238E27FC236}">
                <a16:creationId xmlns:a16="http://schemas.microsoft.com/office/drawing/2014/main" id="{6CCA0099-6A61-44F6-932F-A45C9EC53410}"/>
              </a:ext>
            </a:extLst>
          </p:cNvPr>
          <p:cNvSpPr txBox="1"/>
          <p:nvPr/>
        </p:nvSpPr>
        <p:spPr>
          <a:xfrm>
            <a:off x="6670164" y="689356"/>
            <a:ext cx="5415514" cy="461665"/>
          </a:xfrm>
          <a:prstGeom prst="rect">
            <a:avLst/>
          </a:prstGeom>
          <a:noFill/>
        </p:spPr>
        <p:txBody>
          <a:bodyPr wrap="square" rtlCol="0">
            <a:spAutoFit/>
          </a:bodyPr>
          <a:lstStyle/>
          <a:p>
            <a:pPr algn="ctr"/>
            <a:r>
              <a:rPr lang="pt-BR" sz="2400" b="1" dirty="0">
                <a:latin typeface="Arial Narrow" panose="020B0606020202030204" pitchFamily="34" charset="0"/>
              </a:rPr>
              <a:t>II TEMPO DE QUALIDADE</a:t>
            </a:r>
          </a:p>
        </p:txBody>
      </p:sp>
      <p:sp>
        <p:nvSpPr>
          <p:cNvPr id="24" name="CaixaDeTexto 23">
            <a:extLst>
              <a:ext uri="{FF2B5EF4-FFF2-40B4-BE49-F238E27FC236}">
                <a16:creationId xmlns:a16="http://schemas.microsoft.com/office/drawing/2014/main" id="{95DBD25C-DE59-40A4-93DF-BB227768B9CF}"/>
              </a:ext>
            </a:extLst>
          </p:cNvPr>
          <p:cNvSpPr txBox="1"/>
          <p:nvPr/>
        </p:nvSpPr>
        <p:spPr>
          <a:xfrm>
            <a:off x="6861549" y="1288341"/>
            <a:ext cx="5652973" cy="147117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Prevenção, aumento da aptidão</a:t>
            </a:r>
          </a:p>
          <a:p>
            <a:pPr>
              <a:lnSpc>
                <a:spcPct val="80000"/>
              </a:lnSpc>
            </a:pPr>
            <a:r>
              <a:rPr lang="pt-BR" sz="2800" dirty="0">
                <a:latin typeface="Arial Narrow" panose="020B0606020202030204" pitchFamily="34" charset="0"/>
              </a:rPr>
              <a:t>Construção de relacionamentos</a:t>
            </a:r>
          </a:p>
          <a:p>
            <a:pPr>
              <a:lnSpc>
                <a:spcPct val="80000"/>
              </a:lnSpc>
            </a:pPr>
            <a:r>
              <a:rPr lang="pt-BR" sz="2800" dirty="0">
                <a:latin typeface="Arial Narrow" panose="020B0606020202030204" pitchFamily="34" charset="0"/>
              </a:rPr>
              <a:t>Reconhecer novas oportunidades</a:t>
            </a:r>
          </a:p>
          <a:p>
            <a:pPr>
              <a:lnSpc>
                <a:spcPct val="80000"/>
              </a:lnSpc>
            </a:pPr>
            <a:r>
              <a:rPr lang="pt-BR" sz="2800" dirty="0">
                <a:latin typeface="Arial Narrow" panose="020B0606020202030204" pitchFamily="34" charset="0"/>
              </a:rPr>
              <a:t>Planejamento e recreação</a:t>
            </a:r>
          </a:p>
        </p:txBody>
      </p:sp>
      <p:sp>
        <p:nvSpPr>
          <p:cNvPr id="28" name="CaixaDeTexto 27">
            <a:extLst>
              <a:ext uri="{FF2B5EF4-FFF2-40B4-BE49-F238E27FC236}">
                <a16:creationId xmlns:a16="http://schemas.microsoft.com/office/drawing/2014/main" id="{D0C59808-F658-4611-B574-6DDFF4DD3A7A}"/>
              </a:ext>
            </a:extLst>
          </p:cNvPr>
          <p:cNvSpPr txBox="1"/>
          <p:nvPr/>
        </p:nvSpPr>
        <p:spPr>
          <a:xfrm>
            <a:off x="418201" y="4860887"/>
            <a:ext cx="5440114"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Interrupções, alguns e-mails, ligações, relatórios, reuniões, assuntos urgentes, atividades populares </a:t>
            </a:r>
          </a:p>
        </p:txBody>
      </p:sp>
      <p:sp>
        <p:nvSpPr>
          <p:cNvPr id="30" name="CaixaDeTexto 29">
            <a:extLst>
              <a:ext uri="{FF2B5EF4-FFF2-40B4-BE49-F238E27FC236}">
                <a16:creationId xmlns:a16="http://schemas.microsoft.com/office/drawing/2014/main" id="{C5C4ECF0-D290-4F8E-9E15-8D939425E778}"/>
              </a:ext>
            </a:extLst>
          </p:cNvPr>
          <p:cNvSpPr txBox="1"/>
          <p:nvPr/>
        </p:nvSpPr>
        <p:spPr>
          <a:xfrm>
            <a:off x="6436254" y="4850257"/>
            <a:ext cx="5748660"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Trivialidades, alguns e-mails, telefonemas, processos automáticos, gastadores de tempo, atividades que dão prazer</a:t>
            </a:r>
          </a:p>
        </p:txBody>
      </p:sp>
      <p:sp>
        <p:nvSpPr>
          <p:cNvPr id="25" name="CaixaDeTexto 24">
            <a:extLst>
              <a:ext uri="{FF2B5EF4-FFF2-40B4-BE49-F238E27FC236}">
                <a16:creationId xmlns:a16="http://schemas.microsoft.com/office/drawing/2014/main" id="{28B82219-C435-4794-9DB4-2CF55585A35E}"/>
              </a:ext>
            </a:extLst>
          </p:cNvPr>
          <p:cNvSpPr txBox="1"/>
          <p:nvPr/>
        </p:nvSpPr>
        <p:spPr bwMode="auto">
          <a:xfrm>
            <a:off x="1633866" y="3656439"/>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Urgente e não importante</a:t>
            </a:r>
          </a:p>
        </p:txBody>
      </p:sp>
      <p:sp>
        <p:nvSpPr>
          <p:cNvPr id="26" name="CaixaDeTexto 25">
            <a:extLst>
              <a:ext uri="{FF2B5EF4-FFF2-40B4-BE49-F238E27FC236}">
                <a16:creationId xmlns:a16="http://schemas.microsoft.com/office/drawing/2014/main" id="{EE90CF17-40E9-4336-92CD-287D6B704B88}"/>
              </a:ext>
            </a:extLst>
          </p:cNvPr>
          <p:cNvSpPr txBox="1"/>
          <p:nvPr/>
        </p:nvSpPr>
        <p:spPr bwMode="auto">
          <a:xfrm>
            <a:off x="5688425" y="3656439"/>
            <a:ext cx="5061092" cy="387794"/>
          </a:xfrm>
          <a:prstGeom prst="rect">
            <a:avLst/>
          </a:prstGeom>
          <a:noFill/>
          <a:effectLst>
            <a:outerShdw blurRad="203200" dist="38100" dir="2700000" algn="tl" rotWithShape="0">
              <a:prstClr val="black"/>
            </a:outerShdw>
          </a:effectLst>
        </p:spPr>
        <p:txBody>
          <a:bodyPr wrap="square"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pt-BR" sz="2400" b="1" dirty="0">
                <a:solidFill>
                  <a:srgbClr val="FFFFFF"/>
                </a:solidFill>
                <a:latin typeface="Arial Narrow" panose="020B0606020202030204" pitchFamily="34" charset="0"/>
                <a:cs typeface="Arial" panose="020B0604020202020204" pitchFamily="34" charset="0"/>
              </a:rPr>
              <a:t>Não u</a:t>
            </a:r>
            <a:r>
              <a:rPr kumimoji="0" lang="pt-BR" sz="24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rgente</a:t>
            </a: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e não importante</a:t>
            </a:r>
          </a:p>
        </p:txBody>
      </p:sp>
      <p:sp>
        <p:nvSpPr>
          <p:cNvPr id="27" name="CaixaDeTexto 26">
            <a:extLst>
              <a:ext uri="{FF2B5EF4-FFF2-40B4-BE49-F238E27FC236}">
                <a16:creationId xmlns:a16="http://schemas.microsoft.com/office/drawing/2014/main" id="{A02B58F0-4ECC-43BB-94BA-7C87B3F6F5C7}"/>
              </a:ext>
            </a:extLst>
          </p:cNvPr>
          <p:cNvSpPr txBox="1"/>
          <p:nvPr/>
        </p:nvSpPr>
        <p:spPr>
          <a:xfrm>
            <a:off x="265805" y="4176849"/>
            <a:ext cx="4919346" cy="461665"/>
          </a:xfrm>
          <a:prstGeom prst="rect">
            <a:avLst/>
          </a:prstGeom>
          <a:noFill/>
        </p:spPr>
        <p:txBody>
          <a:bodyPr wrap="square" rtlCol="0">
            <a:spAutoFit/>
          </a:bodyPr>
          <a:lstStyle/>
          <a:p>
            <a:pPr algn="ctr"/>
            <a:r>
              <a:rPr lang="pt-BR" sz="2400" b="1" dirty="0">
                <a:latin typeface="Arial Narrow" panose="020B0606020202030204" pitchFamily="34" charset="0"/>
              </a:rPr>
              <a:t>III DISTRAÇÃO</a:t>
            </a:r>
          </a:p>
        </p:txBody>
      </p:sp>
      <p:sp>
        <p:nvSpPr>
          <p:cNvPr id="29" name="CaixaDeTexto 28">
            <a:extLst>
              <a:ext uri="{FF2B5EF4-FFF2-40B4-BE49-F238E27FC236}">
                <a16:creationId xmlns:a16="http://schemas.microsoft.com/office/drawing/2014/main" id="{1E79C365-A5C3-4E9A-B9C9-C2809AC4B0F4}"/>
              </a:ext>
            </a:extLst>
          </p:cNvPr>
          <p:cNvSpPr txBox="1"/>
          <p:nvPr/>
        </p:nvSpPr>
        <p:spPr>
          <a:xfrm>
            <a:off x="5870030" y="4170371"/>
            <a:ext cx="6429151" cy="461665"/>
          </a:xfrm>
          <a:prstGeom prst="rect">
            <a:avLst/>
          </a:prstGeom>
          <a:noFill/>
        </p:spPr>
        <p:txBody>
          <a:bodyPr wrap="square" rtlCol="0">
            <a:spAutoFit/>
          </a:bodyPr>
          <a:lstStyle/>
          <a:p>
            <a:pPr algn="ctr"/>
            <a:r>
              <a:rPr lang="pt-BR" sz="2400" b="1" dirty="0">
                <a:latin typeface="Arial Narrow" panose="020B0606020202030204" pitchFamily="34" charset="0"/>
              </a:rPr>
              <a:t>IV DESPERDIÇADORES DE TEMPO</a:t>
            </a:r>
          </a:p>
        </p:txBody>
      </p:sp>
      <p:sp>
        <p:nvSpPr>
          <p:cNvPr id="3" name="Retângulo 2">
            <a:extLst>
              <a:ext uri="{FF2B5EF4-FFF2-40B4-BE49-F238E27FC236}">
                <a16:creationId xmlns:a16="http://schemas.microsoft.com/office/drawing/2014/main" id="{B527B27D-A9DC-46F1-A546-E200EFB3813A}"/>
              </a:ext>
            </a:extLst>
          </p:cNvPr>
          <p:cNvSpPr/>
          <p:nvPr/>
        </p:nvSpPr>
        <p:spPr bwMode="auto">
          <a:xfrm>
            <a:off x="-23813" y="0"/>
            <a:ext cx="12215813" cy="6878638"/>
          </a:xfrm>
          <a:prstGeom prst="rect">
            <a:avLst/>
          </a:prstGeom>
          <a:solidFill>
            <a:srgbClr val="000000">
              <a:alpha val="7215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1" i="1" u="none" strike="noStrike" cap="none" normalizeH="0" baseline="0">
              <a:ln>
                <a:noFill/>
              </a:ln>
              <a:solidFill>
                <a:schemeClr val="bg1"/>
              </a:solidFill>
              <a:effectLst/>
              <a:latin typeface="Times New Roman" pitchFamily="18" charset="0"/>
            </a:endParaRPr>
          </a:p>
        </p:txBody>
      </p:sp>
      <p:cxnSp>
        <p:nvCxnSpPr>
          <p:cNvPr id="87046" name="Conector reto 3">
            <a:extLst>
              <a:ext uri="{FF2B5EF4-FFF2-40B4-BE49-F238E27FC236}">
                <a16:creationId xmlns:a16="http://schemas.microsoft.com/office/drawing/2014/main" id="{B62B54BF-2A15-4659-BCFF-DBFA14FD4C58}"/>
              </a:ext>
            </a:extLst>
          </p:cNvPr>
          <p:cNvCxnSpPr>
            <a:cxnSpLocks noChangeShapeType="1"/>
          </p:cNvCxnSpPr>
          <p:nvPr/>
        </p:nvCxnSpPr>
        <p:spPr bwMode="auto">
          <a:xfrm>
            <a:off x="6119813"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87056" name="Conector reto 3">
            <a:extLst>
              <a:ext uri="{FF2B5EF4-FFF2-40B4-BE49-F238E27FC236}">
                <a16:creationId xmlns:a16="http://schemas.microsoft.com/office/drawing/2014/main" id="{671AACED-0601-41FB-B9C8-E04BAD3C8936}"/>
              </a:ext>
            </a:extLst>
          </p:cNvPr>
          <p:cNvCxnSpPr>
            <a:cxnSpLocks noChangeShapeType="1"/>
          </p:cNvCxnSpPr>
          <p:nvPr/>
        </p:nvCxnSpPr>
        <p:spPr bwMode="auto">
          <a:xfrm>
            <a:off x="5735638"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57" name="Retângulo 4">
            <a:extLst>
              <a:ext uri="{FF2B5EF4-FFF2-40B4-BE49-F238E27FC236}">
                <a16:creationId xmlns:a16="http://schemas.microsoft.com/office/drawing/2014/main" id="{3135062A-4BA4-4CB2-B777-8D903BE37550}"/>
              </a:ext>
            </a:extLst>
          </p:cNvPr>
          <p:cNvSpPr>
            <a:spLocks noChangeArrowheads="1"/>
          </p:cNvSpPr>
          <p:nvPr/>
        </p:nvSpPr>
        <p:spPr bwMode="auto">
          <a:xfrm>
            <a:off x="6103938" y="0"/>
            <a:ext cx="176212" cy="7339013"/>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8" name="CaixaDeTexto 5">
            <a:extLst>
              <a:ext uri="{FF2B5EF4-FFF2-40B4-BE49-F238E27FC236}">
                <a16:creationId xmlns:a16="http://schemas.microsoft.com/office/drawing/2014/main" id="{8E8308AD-438B-4D9F-8473-9731F041A0B9}"/>
              </a:ext>
            </a:extLst>
          </p:cNvPr>
          <p:cNvSpPr txBox="1">
            <a:spLocks noChangeArrowheads="1"/>
          </p:cNvSpPr>
          <p:nvPr/>
        </p:nvSpPr>
        <p:spPr bwMode="auto">
          <a:xfrm>
            <a:off x="4996609" y="0"/>
            <a:ext cx="2385012"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IMPORTANTE</a:t>
            </a:r>
          </a:p>
        </p:txBody>
      </p:sp>
      <p:sp>
        <p:nvSpPr>
          <p:cNvPr id="87059" name="CaixaDeTexto 16">
            <a:extLst>
              <a:ext uri="{FF2B5EF4-FFF2-40B4-BE49-F238E27FC236}">
                <a16:creationId xmlns:a16="http://schemas.microsoft.com/office/drawing/2014/main" id="{B4422FAF-17AE-4257-A0DC-4F8FEED8016A}"/>
              </a:ext>
            </a:extLst>
          </p:cNvPr>
          <p:cNvSpPr txBox="1">
            <a:spLocks noChangeArrowheads="1"/>
          </p:cNvSpPr>
          <p:nvPr/>
        </p:nvSpPr>
        <p:spPr bwMode="auto">
          <a:xfrm>
            <a:off x="4564916" y="6273800"/>
            <a:ext cx="3226589"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 IMPORTANTE</a:t>
            </a:r>
          </a:p>
        </p:txBody>
      </p:sp>
      <p:sp>
        <p:nvSpPr>
          <p:cNvPr id="87047" name="Retângulo 12">
            <a:extLst>
              <a:ext uri="{FF2B5EF4-FFF2-40B4-BE49-F238E27FC236}">
                <a16:creationId xmlns:a16="http://schemas.microsoft.com/office/drawing/2014/main" id="{F43C5736-8514-44AE-81D1-EA2898376196}"/>
              </a:ext>
            </a:extLst>
          </p:cNvPr>
          <p:cNvSpPr>
            <a:spLocks noChangeArrowheads="1"/>
          </p:cNvSpPr>
          <p:nvPr/>
        </p:nvSpPr>
        <p:spPr bwMode="auto">
          <a:xfrm rot="-5400000">
            <a:off x="6055519" y="-2778919"/>
            <a:ext cx="152400" cy="1241583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8" name="Retângulo 25">
            <a:extLst>
              <a:ext uri="{FF2B5EF4-FFF2-40B4-BE49-F238E27FC236}">
                <a16:creationId xmlns:a16="http://schemas.microsoft.com/office/drawing/2014/main" id="{8F440EC3-D66A-4B19-90B5-0A475F78E43F}"/>
              </a:ext>
            </a:extLst>
          </p:cNvPr>
          <p:cNvSpPr>
            <a:spLocks noChangeArrowheads="1"/>
          </p:cNvSpPr>
          <p:nvPr/>
        </p:nvSpPr>
        <p:spPr bwMode="auto">
          <a:xfrm>
            <a:off x="10134600" y="2819400"/>
            <a:ext cx="2233613"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9" name="CaixaDeTexto 15">
            <a:extLst>
              <a:ext uri="{FF2B5EF4-FFF2-40B4-BE49-F238E27FC236}">
                <a16:creationId xmlns:a16="http://schemas.microsoft.com/office/drawing/2014/main" id="{F136DE7B-64D3-4398-B498-C054C8587F91}"/>
              </a:ext>
            </a:extLst>
          </p:cNvPr>
          <p:cNvSpPr txBox="1">
            <a:spLocks noChangeArrowheads="1"/>
          </p:cNvSpPr>
          <p:nvPr/>
        </p:nvSpPr>
        <p:spPr bwMode="auto">
          <a:xfrm>
            <a:off x="10223202" y="3025890"/>
            <a:ext cx="2205038"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a:t>
            </a:r>
          </a:p>
          <a:p>
            <a:pPr marL="0" marR="0" lvl="0" indent="0" algn="l" defTabSz="914400" rtl="0" eaLnBrk="0" fontAlgn="base" latinLnBrk="0" hangingPunct="0">
              <a:lnSpc>
                <a:spcPct val="70000"/>
              </a:lnSpc>
              <a:spcBef>
                <a:spcPct val="0"/>
              </a:spcBef>
              <a:spcAft>
                <a:spcPct val="0"/>
              </a:spcAft>
              <a:buClrTx/>
              <a:buSzTx/>
              <a:buFontTx/>
              <a:buNone/>
              <a:tabLst/>
              <a:defRPr/>
            </a:pPr>
            <a:r>
              <a:rPr lang="pt-BR" altLang="pt-BR" i="0" dirty="0">
                <a:solidFill>
                  <a:srgbClr val="000000"/>
                </a:solidFill>
                <a:latin typeface="Arial Narrow" panose="020B0606020202030204" pitchFamily="34" charset="0"/>
              </a:rPr>
              <a:t>URGENTE</a:t>
            </a: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87050" name="Retângulo 10">
            <a:extLst>
              <a:ext uri="{FF2B5EF4-FFF2-40B4-BE49-F238E27FC236}">
                <a16:creationId xmlns:a16="http://schemas.microsoft.com/office/drawing/2014/main" id="{5BD17CE6-B492-4156-9B3B-49F86B69DF87}"/>
              </a:ext>
            </a:extLst>
          </p:cNvPr>
          <p:cNvSpPr>
            <a:spLocks noChangeArrowheads="1"/>
          </p:cNvSpPr>
          <p:nvPr/>
        </p:nvSpPr>
        <p:spPr bwMode="auto">
          <a:xfrm>
            <a:off x="-76200" y="2819400"/>
            <a:ext cx="2057400"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1" name="CaixaDeTexto 24">
            <a:extLst>
              <a:ext uri="{FF2B5EF4-FFF2-40B4-BE49-F238E27FC236}">
                <a16:creationId xmlns:a16="http://schemas.microsoft.com/office/drawing/2014/main" id="{92D3F156-0BED-45EA-B2D4-C227C47F939E}"/>
              </a:ext>
            </a:extLst>
          </p:cNvPr>
          <p:cNvSpPr txBox="1">
            <a:spLocks noChangeArrowheads="1"/>
          </p:cNvSpPr>
          <p:nvPr/>
        </p:nvSpPr>
        <p:spPr bwMode="auto">
          <a:xfrm>
            <a:off x="0" y="2895600"/>
            <a:ext cx="1981200"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URGENTE</a:t>
            </a:r>
          </a:p>
        </p:txBody>
      </p:sp>
      <p:pic>
        <p:nvPicPr>
          <p:cNvPr id="5" name="Imagem 4">
            <a:extLst>
              <a:ext uri="{FF2B5EF4-FFF2-40B4-BE49-F238E27FC236}">
                <a16:creationId xmlns:a16="http://schemas.microsoft.com/office/drawing/2014/main" id="{7AA60B94-91D2-4A0A-A083-BCE507C1EF8D}"/>
              </a:ext>
            </a:extLst>
          </p:cNvPr>
          <p:cNvPicPr>
            <a:picLocks noChangeAspect="1"/>
          </p:cNvPicPr>
          <p:nvPr/>
        </p:nvPicPr>
        <p:blipFill rotWithShape="1">
          <a:blip r:embed="rId3">
            <a:extLst>
              <a:ext uri="{28A0092B-C50C-407E-A947-70E740481C1C}">
                <a14:useLocalDpi xmlns:a14="http://schemas.microsoft.com/office/drawing/2010/main" val="0"/>
              </a:ext>
            </a:extLst>
          </a:blip>
          <a:srcRect l="1174" t="5682" r="10926" b="3500"/>
          <a:stretch/>
        </p:blipFill>
        <p:spPr>
          <a:xfrm>
            <a:off x="0" y="0"/>
            <a:ext cx="12339638" cy="6878638"/>
          </a:xfrm>
          <a:prstGeom prst="rect">
            <a:avLst/>
          </a:prstGeom>
        </p:spPr>
      </p:pic>
      <p:sp>
        <p:nvSpPr>
          <p:cNvPr id="32" name="CaixaDeTexto 31">
            <a:extLst>
              <a:ext uri="{FF2B5EF4-FFF2-40B4-BE49-F238E27FC236}">
                <a16:creationId xmlns:a16="http://schemas.microsoft.com/office/drawing/2014/main" id="{A21BF421-4D0F-4CF4-83B0-8DADFAE42EE3}"/>
              </a:ext>
            </a:extLst>
          </p:cNvPr>
          <p:cNvSpPr txBox="1"/>
          <p:nvPr/>
        </p:nvSpPr>
        <p:spPr>
          <a:xfrm>
            <a:off x="2476133" y="980391"/>
            <a:ext cx="5160387" cy="2308324"/>
          </a:xfrm>
          <a:prstGeom prst="rect">
            <a:avLst/>
          </a:prstGeom>
          <a:noFill/>
        </p:spPr>
        <p:txBody>
          <a:bodyPr wrap="none" rtlCol="0">
            <a:spAutoFit/>
          </a:bodyPr>
          <a:lstStyle/>
          <a:p>
            <a:r>
              <a:rPr lang="pt-BR" sz="7200" b="1" dirty="0"/>
              <a:t>A Matriz</a:t>
            </a:r>
          </a:p>
          <a:p>
            <a:r>
              <a:rPr lang="pt-BR" sz="7200" b="1" dirty="0" err="1"/>
              <a:t>Eisenhover</a:t>
            </a:r>
            <a:endParaRPr lang="pt-BR" sz="7200" b="1" dirty="0"/>
          </a:p>
        </p:txBody>
      </p:sp>
    </p:spTree>
    <p:extLst>
      <p:ext uri="{BB962C8B-B14F-4D97-AF65-F5344CB8AC3E}">
        <p14:creationId xmlns:p14="http://schemas.microsoft.com/office/powerpoint/2010/main" val="182728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tângulo 1">
            <a:extLst>
              <a:ext uri="{FF2B5EF4-FFF2-40B4-BE49-F238E27FC236}">
                <a16:creationId xmlns:a16="http://schemas.microsoft.com/office/drawing/2014/main" id="{658C2309-37F1-48D9-8236-CBA6BDAEB361}"/>
              </a:ext>
            </a:extLst>
          </p:cNvPr>
          <p:cNvSpPr>
            <a:spLocks noChangeArrowheads="1"/>
          </p:cNvSpPr>
          <p:nvPr/>
        </p:nvSpPr>
        <p:spPr bwMode="auto">
          <a:xfrm>
            <a:off x="0" y="0"/>
            <a:ext cx="6119813" cy="3365500"/>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3" name="Retângulo 6">
            <a:extLst>
              <a:ext uri="{FF2B5EF4-FFF2-40B4-BE49-F238E27FC236}">
                <a16:creationId xmlns:a16="http://schemas.microsoft.com/office/drawing/2014/main" id="{E100EC0C-D334-46B8-A877-33A82B78B786}"/>
              </a:ext>
            </a:extLst>
          </p:cNvPr>
          <p:cNvSpPr>
            <a:spLocks noChangeArrowheads="1"/>
          </p:cNvSpPr>
          <p:nvPr/>
        </p:nvSpPr>
        <p:spPr bwMode="auto">
          <a:xfrm>
            <a:off x="6219825" y="0"/>
            <a:ext cx="6119813" cy="3505200"/>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4" name="Retângulo 7">
            <a:extLst>
              <a:ext uri="{FF2B5EF4-FFF2-40B4-BE49-F238E27FC236}">
                <a16:creationId xmlns:a16="http://schemas.microsoft.com/office/drawing/2014/main" id="{8AB21327-E8A0-4656-9503-EEBF09A6E1D6}"/>
              </a:ext>
            </a:extLst>
          </p:cNvPr>
          <p:cNvSpPr>
            <a:spLocks noChangeArrowheads="1"/>
          </p:cNvSpPr>
          <p:nvPr/>
        </p:nvSpPr>
        <p:spPr bwMode="auto">
          <a:xfrm>
            <a:off x="6072188" y="3505200"/>
            <a:ext cx="6119812" cy="3373438"/>
          </a:xfrm>
          <a:prstGeom prst="rect">
            <a:avLst/>
          </a:prstGeom>
          <a:solidFill>
            <a:srgbClr val="008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5" name="Retângulo 8">
            <a:extLst>
              <a:ext uri="{FF2B5EF4-FFF2-40B4-BE49-F238E27FC236}">
                <a16:creationId xmlns:a16="http://schemas.microsoft.com/office/drawing/2014/main" id="{9E28624B-859C-4C82-8FF6-1152D09FC00E}"/>
              </a:ext>
            </a:extLst>
          </p:cNvPr>
          <p:cNvSpPr>
            <a:spLocks noChangeArrowheads="1"/>
          </p:cNvSpPr>
          <p:nvPr/>
        </p:nvSpPr>
        <p:spPr bwMode="auto">
          <a:xfrm>
            <a:off x="-23813" y="3505200"/>
            <a:ext cx="6119813" cy="3352800"/>
          </a:xfrm>
          <a:prstGeom prst="rect">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16" name="CaixaDeTexto 15">
            <a:extLst>
              <a:ext uri="{FF2B5EF4-FFF2-40B4-BE49-F238E27FC236}">
                <a16:creationId xmlns:a16="http://schemas.microsoft.com/office/drawing/2014/main" id="{688A2ABF-A996-4AC8-B2C4-D2449BFFE604}"/>
              </a:ext>
            </a:extLst>
          </p:cNvPr>
          <p:cNvSpPr txBox="1"/>
          <p:nvPr/>
        </p:nvSpPr>
        <p:spPr bwMode="auto">
          <a:xfrm>
            <a:off x="609600" y="59055"/>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Urgente e importante</a:t>
            </a:r>
          </a:p>
        </p:txBody>
      </p:sp>
      <p:sp>
        <p:nvSpPr>
          <p:cNvPr id="22" name="CaixaDeTexto 21">
            <a:extLst>
              <a:ext uri="{FF2B5EF4-FFF2-40B4-BE49-F238E27FC236}">
                <a16:creationId xmlns:a16="http://schemas.microsoft.com/office/drawing/2014/main" id="{572B7722-0921-41D4-90ED-2AE07551409B}"/>
              </a:ext>
            </a:extLst>
          </p:cNvPr>
          <p:cNvSpPr txBox="1"/>
          <p:nvPr/>
        </p:nvSpPr>
        <p:spPr bwMode="auto">
          <a:xfrm>
            <a:off x="7375474" y="62595"/>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pt-BR" sz="2400" b="1" dirty="0">
                <a:solidFill>
                  <a:srgbClr val="FFFFFF"/>
                </a:solidFill>
                <a:latin typeface="Arial Narrow" panose="020B0606020202030204" pitchFamily="34" charset="0"/>
                <a:cs typeface="Arial" panose="020B0604020202020204" pitchFamily="34" charset="0"/>
              </a:rPr>
              <a:t>Não u</a:t>
            </a:r>
            <a:r>
              <a:rPr kumimoji="0" lang="pt-BR" sz="24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rgente</a:t>
            </a: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e importante</a:t>
            </a:r>
          </a:p>
        </p:txBody>
      </p:sp>
      <p:sp>
        <p:nvSpPr>
          <p:cNvPr id="20" name="CaixaDeTexto 19">
            <a:extLst>
              <a:ext uri="{FF2B5EF4-FFF2-40B4-BE49-F238E27FC236}">
                <a16:creationId xmlns:a16="http://schemas.microsoft.com/office/drawing/2014/main" id="{E7677644-2192-453D-94EF-4891930B1F4E}"/>
              </a:ext>
            </a:extLst>
          </p:cNvPr>
          <p:cNvSpPr txBox="1"/>
          <p:nvPr/>
        </p:nvSpPr>
        <p:spPr>
          <a:xfrm>
            <a:off x="1623241" y="685823"/>
            <a:ext cx="1945758" cy="461665"/>
          </a:xfrm>
          <a:prstGeom prst="rect">
            <a:avLst/>
          </a:prstGeom>
          <a:noFill/>
        </p:spPr>
        <p:txBody>
          <a:bodyPr wrap="square" rtlCol="0">
            <a:spAutoFit/>
          </a:bodyPr>
          <a:lstStyle/>
          <a:p>
            <a:pPr algn="ctr"/>
            <a:r>
              <a:rPr lang="pt-BR" sz="2400" b="1" dirty="0">
                <a:latin typeface="Arial Narrow" panose="020B0606020202030204" pitchFamily="34" charset="0"/>
              </a:rPr>
              <a:t>I BOMBEIRO</a:t>
            </a:r>
          </a:p>
        </p:txBody>
      </p:sp>
      <p:sp>
        <p:nvSpPr>
          <p:cNvPr id="21" name="CaixaDeTexto 20">
            <a:extLst>
              <a:ext uri="{FF2B5EF4-FFF2-40B4-BE49-F238E27FC236}">
                <a16:creationId xmlns:a16="http://schemas.microsoft.com/office/drawing/2014/main" id="{26E5417F-B652-451B-BF2C-850E3A9BED8B}"/>
              </a:ext>
            </a:extLst>
          </p:cNvPr>
          <p:cNvSpPr txBox="1"/>
          <p:nvPr/>
        </p:nvSpPr>
        <p:spPr>
          <a:xfrm>
            <a:off x="754907" y="1274161"/>
            <a:ext cx="4491330"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Crises</a:t>
            </a:r>
          </a:p>
          <a:p>
            <a:pPr>
              <a:lnSpc>
                <a:spcPct val="80000"/>
              </a:lnSpc>
            </a:pPr>
            <a:r>
              <a:rPr lang="pt-BR" sz="2800" dirty="0">
                <a:latin typeface="Arial Narrow" panose="020B0606020202030204" pitchFamily="34" charset="0"/>
              </a:rPr>
              <a:t>Problemas urgentes</a:t>
            </a:r>
          </a:p>
          <a:p>
            <a:pPr>
              <a:lnSpc>
                <a:spcPct val="80000"/>
              </a:lnSpc>
            </a:pPr>
            <a:r>
              <a:rPr lang="pt-BR" sz="2800" dirty="0">
                <a:latin typeface="Arial Narrow" panose="020B0606020202030204" pitchFamily="34" charset="0"/>
              </a:rPr>
              <a:t>Projetos com prazo de entrega</a:t>
            </a:r>
          </a:p>
        </p:txBody>
      </p:sp>
      <p:sp>
        <p:nvSpPr>
          <p:cNvPr id="23" name="CaixaDeTexto 22">
            <a:extLst>
              <a:ext uri="{FF2B5EF4-FFF2-40B4-BE49-F238E27FC236}">
                <a16:creationId xmlns:a16="http://schemas.microsoft.com/office/drawing/2014/main" id="{6CCA0099-6A61-44F6-932F-A45C9EC53410}"/>
              </a:ext>
            </a:extLst>
          </p:cNvPr>
          <p:cNvSpPr txBox="1"/>
          <p:nvPr/>
        </p:nvSpPr>
        <p:spPr>
          <a:xfrm>
            <a:off x="6670164" y="689356"/>
            <a:ext cx="5415514" cy="461665"/>
          </a:xfrm>
          <a:prstGeom prst="rect">
            <a:avLst/>
          </a:prstGeom>
          <a:noFill/>
        </p:spPr>
        <p:txBody>
          <a:bodyPr wrap="square" rtlCol="0">
            <a:spAutoFit/>
          </a:bodyPr>
          <a:lstStyle/>
          <a:p>
            <a:pPr algn="ctr"/>
            <a:r>
              <a:rPr lang="pt-BR" sz="2400" b="1" dirty="0">
                <a:latin typeface="Arial Narrow" panose="020B0606020202030204" pitchFamily="34" charset="0"/>
              </a:rPr>
              <a:t>II TEMPO DE QUALIDADE</a:t>
            </a:r>
          </a:p>
        </p:txBody>
      </p:sp>
      <p:sp>
        <p:nvSpPr>
          <p:cNvPr id="24" name="CaixaDeTexto 23">
            <a:extLst>
              <a:ext uri="{FF2B5EF4-FFF2-40B4-BE49-F238E27FC236}">
                <a16:creationId xmlns:a16="http://schemas.microsoft.com/office/drawing/2014/main" id="{95DBD25C-DE59-40A4-93DF-BB227768B9CF}"/>
              </a:ext>
            </a:extLst>
          </p:cNvPr>
          <p:cNvSpPr txBox="1"/>
          <p:nvPr/>
        </p:nvSpPr>
        <p:spPr>
          <a:xfrm>
            <a:off x="6861549" y="1288341"/>
            <a:ext cx="5652973" cy="147117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Prevenção, aumento da aptidão</a:t>
            </a:r>
          </a:p>
          <a:p>
            <a:pPr>
              <a:lnSpc>
                <a:spcPct val="80000"/>
              </a:lnSpc>
            </a:pPr>
            <a:r>
              <a:rPr lang="pt-BR" sz="2800" dirty="0">
                <a:latin typeface="Arial Narrow" panose="020B0606020202030204" pitchFamily="34" charset="0"/>
              </a:rPr>
              <a:t>Construção de relacionamentos</a:t>
            </a:r>
          </a:p>
          <a:p>
            <a:pPr>
              <a:lnSpc>
                <a:spcPct val="80000"/>
              </a:lnSpc>
            </a:pPr>
            <a:r>
              <a:rPr lang="pt-BR" sz="2800" dirty="0">
                <a:latin typeface="Arial Narrow" panose="020B0606020202030204" pitchFamily="34" charset="0"/>
              </a:rPr>
              <a:t>Reconhecer novas oportunidades</a:t>
            </a:r>
          </a:p>
          <a:p>
            <a:pPr>
              <a:lnSpc>
                <a:spcPct val="80000"/>
              </a:lnSpc>
            </a:pPr>
            <a:r>
              <a:rPr lang="pt-BR" sz="2800" dirty="0">
                <a:latin typeface="Arial Narrow" panose="020B0606020202030204" pitchFamily="34" charset="0"/>
              </a:rPr>
              <a:t>Planejamento e recreação</a:t>
            </a:r>
          </a:p>
        </p:txBody>
      </p:sp>
      <p:sp>
        <p:nvSpPr>
          <p:cNvPr id="28" name="CaixaDeTexto 27">
            <a:extLst>
              <a:ext uri="{FF2B5EF4-FFF2-40B4-BE49-F238E27FC236}">
                <a16:creationId xmlns:a16="http://schemas.microsoft.com/office/drawing/2014/main" id="{D0C59808-F658-4611-B574-6DDFF4DD3A7A}"/>
              </a:ext>
            </a:extLst>
          </p:cNvPr>
          <p:cNvSpPr txBox="1"/>
          <p:nvPr/>
        </p:nvSpPr>
        <p:spPr>
          <a:xfrm>
            <a:off x="418201" y="4860887"/>
            <a:ext cx="5440114"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Interrupções, alguns e-mails, ligações, relatórios, reuniões, assuntos urgentes, atividades populares </a:t>
            </a:r>
          </a:p>
        </p:txBody>
      </p:sp>
      <p:sp>
        <p:nvSpPr>
          <p:cNvPr id="30" name="CaixaDeTexto 29">
            <a:extLst>
              <a:ext uri="{FF2B5EF4-FFF2-40B4-BE49-F238E27FC236}">
                <a16:creationId xmlns:a16="http://schemas.microsoft.com/office/drawing/2014/main" id="{C5C4ECF0-D290-4F8E-9E15-8D939425E778}"/>
              </a:ext>
            </a:extLst>
          </p:cNvPr>
          <p:cNvSpPr txBox="1"/>
          <p:nvPr/>
        </p:nvSpPr>
        <p:spPr>
          <a:xfrm>
            <a:off x="6436254" y="4850257"/>
            <a:ext cx="5748660"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Trivialidades, alguns e-mails, telefonemas, processos automáticos, gastadores de tempo, atividades que dão prazer</a:t>
            </a:r>
          </a:p>
        </p:txBody>
      </p:sp>
      <p:sp>
        <p:nvSpPr>
          <p:cNvPr id="25" name="CaixaDeTexto 24">
            <a:extLst>
              <a:ext uri="{FF2B5EF4-FFF2-40B4-BE49-F238E27FC236}">
                <a16:creationId xmlns:a16="http://schemas.microsoft.com/office/drawing/2014/main" id="{28B82219-C435-4794-9DB4-2CF55585A35E}"/>
              </a:ext>
            </a:extLst>
          </p:cNvPr>
          <p:cNvSpPr txBox="1"/>
          <p:nvPr/>
        </p:nvSpPr>
        <p:spPr bwMode="auto">
          <a:xfrm>
            <a:off x="1633866" y="3656439"/>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Urgente e não importante</a:t>
            </a:r>
          </a:p>
        </p:txBody>
      </p:sp>
      <p:sp>
        <p:nvSpPr>
          <p:cNvPr id="26" name="CaixaDeTexto 25">
            <a:extLst>
              <a:ext uri="{FF2B5EF4-FFF2-40B4-BE49-F238E27FC236}">
                <a16:creationId xmlns:a16="http://schemas.microsoft.com/office/drawing/2014/main" id="{EE90CF17-40E9-4336-92CD-287D6B704B88}"/>
              </a:ext>
            </a:extLst>
          </p:cNvPr>
          <p:cNvSpPr txBox="1"/>
          <p:nvPr/>
        </p:nvSpPr>
        <p:spPr bwMode="auto">
          <a:xfrm>
            <a:off x="5688425" y="3656439"/>
            <a:ext cx="5061092" cy="387794"/>
          </a:xfrm>
          <a:prstGeom prst="rect">
            <a:avLst/>
          </a:prstGeom>
          <a:noFill/>
          <a:effectLst>
            <a:outerShdw blurRad="203200" dist="38100" dir="2700000" algn="tl" rotWithShape="0">
              <a:prstClr val="black"/>
            </a:outerShdw>
          </a:effectLst>
        </p:spPr>
        <p:txBody>
          <a:bodyPr wrap="square"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pt-BR" sz="2400" b="1" dirty="0">
                <a:solidFill>
                  <a:srgbClr val="FFFFFF"/>
                </a:solidFill>
                <a:latin typeface="Arial Narrow" panose="020B0606020202030204" pitchFamily="34" charset="0"/>
                <a:cs typeface="Arial" panose="020B0604020202020204" pitchFamily="34" charset="0"/>
              </a:rPr>
              <a:t>Não u</a:t>
            </a:r>
            <a:r>
              <a:rPr kumimoji="0" lang="pt-BR" sz="24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rgente</a:t>
            </a: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e não importante</a:t>
            </a:r>
          </a:p>
        </p:txBody>
      </p:sp>
      <p:sp>
        <p:nvSpPr>
          <p:cNvPr id="27" name="CaixaDeTexto 26">
            <a:extLst>
              <a:ext uri="{FF2B5EF4-FFF2-40B4-BE49-F238E27FC236}">
                <a16:creationId xmlns:a16="http://schemas.microsoft.com/office/drawing/2014/main" id="{A02B58F0-4ECC-43BB-94BA-7C87B3F6F5C7}"/>
              </a:ext>
            </a:extLst>
          </p:cNvPr>
          <p:cNvSpPr txBox="1"/>
          <p:nvPr/>
        </p:nvSpPr>
        <p:spPr>
          <a:xfrm>
            <a:off x="265805" y="4176849"/>
            <a:ext cx="4919346" cy="461665"/>
          </a:xfrm>
          <a:prstGeom prst="rect">
            <a:avLst/>
          </a:prstGeom>
          <a:noFill/>
        </p:spPr>
        <p:txBody>
          <a:bodyPr wrap="square" rtlCol="0">
            <a:spAutoFit/>
          </a:bodyPr>
          <a:lstStyle/>
          <a:p>
            <a:pPr algn="ctr"/>
            <a:r>
              <a:rPr lang="pt-BR" sz="2400" b="1" dirty="0">
                <a:latin typeface="Arial Narrow" panose="020B0606020202030204" pitchFamily="34" charset="0"/>
              </a:rPr>
              <a:t>III DISTRAÇÃO</a:t>
            </a:r>
          </a:p>
        </p:txBody>
      </p:sp>
      <p:sp>
        <p:nvSpPr>
          <p:cNvPr id="29" name="CaixaDeTexto 28">
            <a:extLst>
              <a:ext uri="{FF2B5EF4-FFF2-40B4-BE49-F238E27FC236}">
                <a16:creationId xmlns:a16="http://schemas.microsoft.com/office/drawing/2014/main" id="{1E79C365-A5C3-4E9A-B9C9-C2809AC4B0F4}"/>
              </a:ext>
            </a:extLst>
          </p:cNvPr>
          <p:cNvSpPr txBox="1"/>
          <p:nvPr/>
        </p:nvSpPr>
        <p:spPr>
          <a:xfrm>
            <a:off x="5870030" y="4170371"/>
            <a:ext cx="6429151" cy="461665"/>
          </a:xfrm>
          <a:prstGeom prst="rect">
            <a:avLst/>
          </a:prstGeom>
          <a:noFill/>
        </p:spPr>
        <p:txBody>
          <a:bodyPr wrap="square" rtlCol="0">
            <a:spAutoFit/>
          </a:bodyPr>
          <a:lstStyle/>
          <a:p>
            <a:pPr algn="ctr"/>
            <a:r>
              <a:rPr lang="pt-BR" sz="2400" b="1" dirty="0">
                <a:latin typeface="Arial Narrow" panose="020B0606020202030204" pitchFamily="34" charset="0"/>
              </a:rPr>
              <a:t>IV DESPERDIÇADORES DE TEMPO</a:t>
            </a:r>
          </a:p>
        </p:txBody>
      </p:sp>
      <p:sp>
        <p:nvSpPr>
          <p:cNvPr id="3" name="Retângulo 2">
            <a:extLst>
              <a:ext uri="{FF2B5EF4-FFF2-40B4-BE49-F238E27FC236}">
                <a16:creationId xmlns:a16="http://schemas.microsoft.com/office/drawing/2014/main" id="{B527B27D-A9DC-46F1-A546-E200EFB3813A}"/>
              </a:ext>
            </a:extLst>
          </p:cNvPr>
          <p:cNvSpPr/>
          <p:nvPr/>
        </p:nvSpPr>
        <p:spPr bwMode="auto">
          <a:xfrm>
            <a:off x="-23813" y="0"/>
            <a:ext cx="12215813" cy="6878638"/>
          </a:xfrm>
          <a:prstGeom prst="rect">
            <a:avLst/>
          </a:prstGeom>
          <a:solidFill>
            <a:srgbClr val="000000">
              <a:alpha val="7215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1" i="1" u="none" strike="noStrike" cap="none" normalizeH="0" baseline="0">
              <a:ln>
                <a:noFill/>
              </a:ln>
              <a:solidFill>
                <a:schemeClr val="bg1"/>
              </a:solidFill>
              <a:effectLst/>
              <a:latin typeface="Times New Roman" pitchFamily="18" charset="0"/>
            </a:endParaRPr>
          </a:p>
        </p:txBody>
      </p:sp>
      <p:cxnSp>
        <p:nvCxnSpPr>
          <p:cNvPr id="87046" name="Conector reto 3">
            <a:extLst>
              <a:ext uri="{FF2B5EF4-FFF2-40B4-BE49-F238E27FC236}">
                <a16:creationId xmlns:a16="http://schemas.microsoft.com/office/drawing/2014/main" id="{B62B54BF-2A15-4659-BCFF-DBFA14FD4C58}"/>
              </a:ext>
            </a:extLst>
          </p:cNvPr>
          <p:cNvCxnSpPr>
            <a:cxnSpLocks noChangeShapeType="1"/>
          </p:cNvCxnSpPr>
          <p:nvPr/>
        </p:nvCxnSpPr>
        <p:spPr bwMode="auto">
          <a:xfrm>
            <a:off x="6119813"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87056" name="Conector reto 3">
            <a:extLst>
              <a:ext uri="{FF2B5EF4-FFF2-40B4-BE49-F238E27FC236}">
                <a16:creationId xmlns:a16="http://schemas.microsoft.com/office/drawing/2014/main" id="{671AACED-0601-41FB-B9C8-E04BAD3C8936}"/>
              </a:ext>
            </a:extLst>
          </p:cNvPr>
          <p:cNvCxnSpPr>
            <a:cxnSpLocks noChangeShapeType="1"/>
          </p:cNvCxnSpPr>
          <p:nvPr/>
        </p:nvCxnSpPr>
        <p:spPr bwMode="auto">
          <a:xfrm>
            <a:off x="5735638"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57" name="Retângulo 4">
            <a:extLst>
              <a:ext uri="{FF2B5EF4-FFF2-40B4-BE49-F238E27FC236}">
                <a16:creationId xmlns:a16="http://schemas.microsoft.com/office/drawing/2014/main" id="{3135062A-4BA4-4CB2-B777-8D903BE37550}"/>
              </a:ext>
            </a:extLst>
          </p:cNvPr>
          <p:cNvSpPr>
            <a:spLocks noChangeArrowheads="1"/>
          </p:cNvSpPr>
          <p:nvPr/>
        </p:nvSpPr>
        <p:spPr bwMode="auto">
          <a:xfrm>
            <a:off x="6103938" y="0"/>
            <a:ext cx="176212" cy="7339013"/>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8" name="CaixaDeTexto 5">
            <a:extLst>
              <a:ext uri="{FF2B5EF4-FFF2-40B4-BE49-F238E27FC236}">
                <a16:creationId xmlns:a16="http://schemas.microsoft.com/office/drawing/2014/main" id="{8E8308AD-438B-4D9F-8473-9731F041A0B9}"/>
              </a:ext>
            </a:extLst>
          </p:cNvPr>
          <p:cNvSpPr txBox="1">
            <a:spLocks noChangeArrowheads="1"/>
          </p:cNvSpPr>
          <p:nvPr/>
        </p:nvSpPr>
        <p:spPr bwMode="auto">
          <a:xfrm>
            <a:off x="4996609" y="0"/>
            <a:ext cx="2385012"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IMPORTANTE</a:t>
            </a:r>
          </a:p>
        </p:txBody>
      </p:sp>
      <p:sp>
        <p:nvSpPr>
          <p:cNvPr id="87059" name="CaixaDeTexto 16">
            <a:extLst>
              <a:ext uri="{FF2B5EF4-FFF2-40B4-BE49-F238E27FC236}">
                <a16:creationId xmlns:a16="http://schemas.microsoft.com/office/drawing/2014/main" id="{B4422FAF-17AE-4257-A0DC-4F8FEED8016A}"/>
              </a:ext>
            </a:extLst>
          </p:cNvPr>
          <p:cNvSpPr txBox="1">
            <a:spLocks noChangeArrowheads="1"/>
          </p:cNvSpPr>
          <p:nvPr/>
        </p:nvSpPr>
        <p:spPr bwMode="auto">
          <a:xfrm>
            <a:off x="4564916" y="6273800"/>
            <a:ext cx="3226589"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 IMPORTANTE</a:t>
            </a:r>
          </a:p>
        </p:txBody>
      </p:sp>
      <p:sp>
        <p:nvSpPr>
          <p:cNvPr id="87047" name="Retângulo 12">
            <a:extLst>
              <a:ext uri="{FF2B5EF4-FFF2-40B4-BE49-F238E27FC236}">
                <a16:creationId xmlns:a16="http://schemas.microsoft.com/office/drawing/2014/main" id="{F43C5736-8514-44AE-81D1-EA2898376196}"/>
              </a:ext>
            </a:extLst>
          </p:cNvPr>
          <p:cNvSpPr>
            <a:spLocks noChangeArrowheads="1"/>
          </p:cNvSpPr>
          <p:nvPr/>
        </p:nvSpPr>
        <p:spPr bwMode="auto">
          <a:xfrm rot="-5400000">
            <a:off x="6055519" y="-2778919"/>
            <a:ext cx="152400" cy="1241583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8" name="Retângulo 25">
            <a:extLst>
              <a:ext uri="{FF2B5EF4-FFF2-40B4-BE49-F238E27FC236}">
                <a16:creationId xmlns:a16="http://schemas.microsoft.com/office/drawing/2014/main" id="{8F440EC3-D66A-4B19-90B5-0A475F78E43F}"/>
              </a:ext>
            </a:extLst>
          </p:cNvPr>
          <p:cNvSpPr>
            <a:spLocks noChangeArrowheads="1"/>
          </p:cNvSpPr>
          <p:nvPr/>
        </p:nvSpPr>
        <p:spPr bwMode="auto">
          <a:xfrm>
            <a:off x="10134600" y="2819400"/>
            <a:ext cx="2233613"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9" name="CaixaDeTexto 15">
            <a:extLst>
              <a:ext uri="{FF2B5EF4-FFF2-40B4-BE49-F238E27FC236}">
                <a16:creationId xmlns:a16="http://schemas.microsoft.com/office/drawing/2014/main" id="{F136DE7B-64D3-4398-B498-C054C8587F91}"/>
              </a:ext>
            </a:extLst>
          </p:cNvPr>
          <p:cNvSpPr txBox="1">
            <a:spLocks noChangeArrowheads="1"/>
          </p:cNvSpPr>
          <p:nvPr/>
        </p:nvSpPr>
        <p:spPr bwMode="auto">
          <a:xfrm>
            <a:off x="10223202" y="3025890"/>
            <a:ext cx="2205038"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a:t>
            </a:r>
          </a:p>
          <a:p>
            <a:pPr marL="0" marR="0" lvl="0" indent="0" algn="l" defTabSz="914400" rtl="0" eaLnBrk="0" fontAlgn="base" latinLnBrk="0" hangingPunct="0">
              <a:lnSpc>
                <a:spcPct val="70000"/>
              </a:lnSpc>
              <a:spcBef>
                <a:spcPct val="0"/>
              </a:spcBef>
              <a:spcAft>
                <a:spcPct val="0"/>
              </a:spcAft>
              <a:buClrTx/>
              <a:buSzTx/>
              <a:buFontTx/>
              <a:buNone/>
              <a:tabLst/>
              <a:defRPr/>
            </a:pPr>
            <a:r>
              <a:rPr lang="pt-BR" altLang="pt-BR" i="0" dirty="0">
                <a:solidFill>
                  <a:srgbClr val="000000"/>
                </a:solidFill>
                <a:latin typeface="Arial Narrow" panose="020B0606020202030204" pitchFamily="34" charset="0"/>
              </a:rPr>
              <a:t>URGENTE</a:t>
            </a: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87050" name="Retângulo 10">
            <a:extLst>
              <a:ext uri="{FF2B5EF4-FFF2-40B4-BE49-F238E27FC236}">
                <a16:creationId xmlns:a16="http://schemas.microsoft.com/office/drawing/2014/main" id="{5BD17CE6-B492-4156-9B3B-49F86B69DF87}"/>
              </a:ext>
            </a:extLst>
          </p:cNvPr>
          <p:cNvSpPr>
            <a:spLocks noChangeArrowheads="1"/>
          </p:cNvSpPr>
          <p:nvPr/>
        </p:nvSpPr>
        <p:spPr bwMode="auto">
          <a:xfrm>
            <a:off x="-76200" y="2819400"/>
            <a:ext cx="2057400"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1" name="CaixaDeTexto 24">
            <a:extLst>
              <a:ext uri="{FF2B5EF4-FFF2-40B4-BE49-F238E27FC236}">
                <a16:creationId xmlns:a16="http://schemas.microsoft.com/office/drawing/2014/main" id="{92D3F156-0BED-45EA-B2D4-C227C47F939E}"/>
              </a:ext>
            </a:extLst>
          </p:cNvPr>
          <p:cNvSpPr txBox="1">
            <a:spLocks noChangeArrowheads="1"/>
          </p:cNvSpPr>
          <p:nvPr/>
        </p:nvSpPr>
        <p:spPr bwMode="auto">
          <a:xfrm>
            <a:off x="0" y="2895600"/>
            <a:ext cx="1981200"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URGENTE</a:t>
            </a:r>
          </a:p>
        </p:txBody>
      </p:sp>
      <p:sp>
        <p:nvSpPr>
          <p:cNvPr id="2" name="CaixaDeTexto 1">
            <a:extLst>
              <a:ext uri="{FF2B5EF4-FFF2-40B4-BE49-F238E27FC236}">
                <a16:creationId xmlns:a16="http://schemas.microsoft.com/office/drawing/2014/main" id="{6A06D2F0-7A56-4554-925E-4FDA052463BB}"/>
              </a:ext>
            </a:extLst>
          </p:cNvPr>
          <p:cNvSpPr txBox="1"/>
          <p:nvPr/>
        </p:nvSpPr>
        <p:spPr>
          <a:xfrm>
            <a:off x="1580783" y="942291"/>
            <a:ext cx="2698496" cy="1200329"/>
          </a:xfrm>
          <a:prstGeom prst="rect">
            <a:avLst/>
          </a:prstGeom>
          <a:noFill/>
        </p:spPr>
        <p:txBody>
          <a:bodyPr wrap="none" rtlCol="0">
            <a:spAutoFit/>
          </a:bodyPr>
          <a:lstStyle/>
          <a:p>
            <a:r>
              <a:rPr lang="pt-BR" sz="7200" b="1" dirty="0"/>
              <a:t>FAÇA</a:t>
            </a:r>
          </a:p>
        </p:txBody>
      </p:sp>
    </p:spTree>
    <p:extLst>
      <p:ext uri="{BB962C8B-B14F-4D97-AF65-F5344CB8AC3E}">
        <p14:creationId xmlns:p14="http://schemas.microsoft.com/office/powerpoint/2010/main" val="59837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tângulo 1">
            <a:extLst>
              <a:ext uri="{FF2B5EF4-FFF2-40B4-BE49-F238E27FC236}">
                <a16:creationId xmlns:a16="http://schemas.microsoft.com/office/drawing/2014/main" id="{658C2309-37F1-48D9-8236-CBA6BDAEB361}"/>
              </a:ext>
            </a:extLst>
          </p:cNvPr>
          <p:cNvSpPr>
            <a:spLocks noChangeArrowheads="1"/>
          </p:cNvSpPr>
          <p:nvPr/>
        </p:nvSpPr>
        <p:spPr bwMode="auto">
          <a:xfrm>
            <a:off x="0" y="0"/>
            <a:ext cx="6119813" cy="3365500"/>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3" name="Retângulo 6">
            <a:extLst>
              <a:ext uri="{FF2B5EF4-FFF2-40B4-BE49-F238E27FC236}">
                <a16:creationId xmlns:a16="http://schemas.microsoft.com/office/drawing/2014/main" id="{E100EC0C-D334-46B8-A877-33A82B78B786}"/>
              </a:ext>
            </a:extLst>
          </p:cNvPr>
          <p:cNvSpPr>
            <a:spLocks noChangeArrowheads="1"/>
          </p:cNvSpPr>
          <p:nvPr/>
        </p:nvSpPr>
        <p:spPr bwMode="auto">
          <a:xfrm>
            <a:off x="6219825" y="0"/>
            <a:ext cx="6119813" cy="3505200"/>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4" name="Retângulo 7">
            <a:extLst>
              <a:ext uri="{FF2B5EF4-FFF2-40B4-BE49-F238E27FC236}">
                <a16:creationId xmlns:a16="http://schemas.microsoft.com/office/drawing/2014/main" id="{8AB21327-E8A0-4656-9503-EEBF09A6E1D6}"/>
              </a:ext>
            </a:extLst>
          </p:cNvPr>
          <p:cNvSpPr>
            <a:spLocks noChangeArrowheads="1"/>
          </p:cNvSpPr>
          <p:nvPr/>
        </p:nvSpPr>
        <p:spPr bwMode="auto">
          <a:xfrm>
            <a:off x="6072188" y="3505200"/>
            <a:ext cx="6119812" cy="3373438"/>
          </a:xfrm>
          <a:prstGeom prst="rect">
            <a:avLst/>
          </a:prstGeom>
          <a:solidFill>
            <a:srgbClr val="008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5" name="Retângulo 8">
            <a:extLst>
              <a:ext uri="{FF2B5EF4-FFF2-40B4-BE49-F238E27FC236}">
                <a16:creationId xmlns:a16="http://schemas.microsoft.com/office/drawing/2014/main" id="{9E28624B-859C-4C82-8FF6-1152D09FC00E}"/>
              </a:ext>
            </a:extLst>
          </p:cNvPr>
          <p:cNvSpPr>
            <a:spLocks noChangeArrowheads="1"/>
          </p:cNvSpPr>
          <p:nvPr/>
        </p:nvSpPr>
        <p:spPr bwMode="auto">
          <a:xfrm>
            <a:off x="-23813" y="3505200"/>
            <a:ext cx="6119813" cy="3352800"/>
          </a:xfrm>
          <a:prstGeom prst="rect">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16" name="CaixaDeTexto 15">
            <a:extLst>
              <a:ext uri="{FF2B5EF4-FFF2-40B4-BE49-F238E27FC236}">
                <a16:creationId xmlns:a16="http://schemas.microsoft.com/office/drawing/2014/main" id="{688A2ABF-A996-4AC8-B2C4-D2449BFFE604}"/>
              </a:ext>
            </a:extLst>
          </p:cNvPr>
          <p:cNvSpPr txBox="1"/>
          <p:nvPr/>
        </p:nvSpPr>
        <p:spPr bwMode="auto">
          <a:xfrm>
            <a:off x="609600" y="59055"/>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Urgente e importante</a:t>
            </a:r>
          </a:p>
        </p:txBody>
      </p:sp>
      <p:sp>
        <p:nvSpPr>
          <p:cNvPr id="22" name="CaixaDeTexto 21">
            <a:extLst>
              <a:ext uri="{FF2B5EF4-FFF2-40B4-BE49-F238E27FC236}">
                <a16:creationId xmlns:a16="http://schemas.microsoft.com/office/drawing/2014/main" id="{572B7722-0921-41D4-90ED-2AE07551409B}"/>
              </a:ext>
            </a:extLst>
          </p:cNvPr>
          <p:cNvSpPr txBox="1"/>
          <p:nvPr/>
        </p:nvSpPr>
        <p:spPr bwMode="auto">
          <a:xfrm>
            <a:off x="7375474" y="62595"/>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pt-BR" sz="2400" b="1" dirty="0">
                <a:solidFill>
                  <a:srgbClr val="FFFFFF"/>
                </a:solidFill>
                <a:latin typeface="Arial Narrow" panose="020B0606020202030204" pitchFamily="34" charset="0"/>
                <a:cs typeface="Arial" panose="020B0604020202020204" pitchFamily="34" charset="0"/>
              </a:rPr>
              <a:t>Não u</a:t>
            </a:r>
            <a:r>
              <a:rPr kumimoji="0" lang="pt-BR" sz="24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rgente</a:t>
            </a: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e importante</a:t>
            </a:r>
          </a:p>
        </p:txBody>
      </p:sp>
      <p:sp>
        <p:nvSpPr>
          <p:cNvPr id="20" name="CaixaDeTexto 19">
            <a:extLst>
              <a:ext uri="{FF2B5EF4-FFF2-40B4-BE49-F238E27FC236}">
                <a16:creationId xmlns:a16="http://schemas.microsoft.com/office/drawing/2014/main" id="{E7677644-2192-453D-94EF-4891930B1F4E}"/>
              </a:ext>
            </a:extLst>
          </p:cNvPr>
          <p:cNvSpPr txBox="1"/>
          <p:nvPr/>
        </p:nvSpPr>
        <p:spPr>
          <a:xfrm>
            <a:off x="1623241" y="685823"/>
            <a:ext cx="1945758" cy="461665"/>
          </a:xfrm>
          <a:prstGeom prst="rect">
            <a:avLst/>
          </a:prstGeom>
          <a:noFill/>
        </p:spPr>
        <p:txBody>
          <a:bodyPr wrap="square" rtlCol="0">
            <a:spAutoFit/>
          </a:bodyPr>
          <a:lstStyle/>
          <a:p>
            <a:pPr algn="ctr"/>
            <a:r>
              <a:rPr lang="pt-BR" sz="2400" b="1" dirty="0">
                <a:latin typeface="Arial Narrow" panose="020B0606020202030204" pitchFamily="34" charset="0"/>
              </a:rPr>
              <a:t>I BOMBEIRO</a:t>
            </a:r>
          </a:p>
        </p:txBody>
      </p:sp>
      <p:sp>
        <p:nvSpPr>
          <p:cNvPr id="21" name="CaixaDeTexto 20">
            <a:extLst>
              <a:ext uri="{FF2B5EF4-FFF2-40B4-BE49-F238E27FC236}">
                <a16:creationId xmlns:a16="http://schemas.microsoft.com/office/drawing/2014/main" id="{26E5417F-B652-451B-BF2C-850E3A9BED8B}"/>
              </a:ext>
            </a:extLst>
          </p:cNvPr>
          <p:cNvSpPr txBox="1"/>
          <p:nvPr/>
        </p:nvSpPr>
        <p:spPr>
          <a:xfrm>
            <a:off x="754907" y="1274161"/>
            <a:ext cx="4491330"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Crises</a:t>
            </a:r>
          </a:p>
          <a:p>
            <a:pPr>
              <a:lnSpc>
                <a:spcPct val="80000"/>
              </a:lnSpc>
            </a:pPr>
            <a:r>
              <a:rPr lang="pt-BR" sz="2800" dirty="0">
                <a:latin typeface="Arial Narrow" panose="020B0606020202030204" pitchFamily="34" charset="0"/>
              </a:rPr>
              <a:t>Problemas urgentes</a:t>
            </a:r>
          </a:p>
          <a:p>
            <a:pPr>
              <a:lnSpc>
                <a:spcPct val="80000"/>
              </a:lnSpc>
            </a:pPr>
            <a:r>
              <a:rPr lang="pt-BR" sz="2800" dirty="0">
                <a:latin typeface="Arial Narrow" panose="020B0606020202030204" pitchFamily="34" charset="0"/>
              </a:rPr>
              <a:t>Projetos com prazo de entrega</a:t>
            </a:r>
          </a:p>
        </p:txBody>
      </p:sp>
      <p:sp>
        <p:nvSpPr>
          <p:cNvPr id="23" name="CaixaDeTexto 22">
            <a:extLst>
              <a:ext uri="{FF2B5EF4-FFF2-40B4-BE49-F238E27FC236}">
                <a16:creationId xmlns:a16="http://schemas.microsoft.com/office/drawing/2014/main" id="{6CCA0099-6A61-44F6-932F-A45C9EC53410}"/>
              </a:ext>
            </a:extLst>
          </p:cNvPr>
          <p:cNvSpPr txBox="1"/>
          <p:nvPr/>
        </p:nvSpPr>
        <p:spPr>
          <a:xfrm>
            <a:off x="6670164" y="689356"/>
            <a:ext cx="5415514" cy="461665"/>
          </a:xfrm>
          <a:prstGeom prst="rect">
            <a:avLst/>
          </a:prstGeom>
          <a:noFill/>
        </p:spPr>
        <p:txBody>
          <a:bodyPr wrap="square" rtlCol="0">
            <a:spAutoFit/>
          </a:bodyPr>
          <a:lstStyle/>
          <a:p>
            <a:pPr algn="ctr"/>
            <a:r>
              <a:rPr lang="pt-BR" sz="2400" b="1" dirty="0">
                <a:latin typeface="Arial Narrow" panose="020B0606020202030204" pitchFamily="34" charset="0"/>
              </a:rPr>
              <a:t>II TEMPO DE QUALIDADE</a:t>
            </a:r>
          </a:p>
        </p:txBody>
      </p:sp>
      <p:sp>
        <p:nvSpPr>
          <p:cNvPr id="24" name="CaixaDeTexto 23">
            <a:extLst>
              <a:ext uri="{FF2B5EF4-FFF2-40B4-BE49-F238E27FC236}">
                <a16:creationId xmlns:a16="http://schemas.microsoft.com/office/drawing/2014/main" id="{95DBD25C-DE59-40A4-93DF-BB227768B9CF}"/>
              </a:ext>
            </a:extLst>
          </p:cNvPr>
          <p:cNvSpPr txBox="1"/>
          <p:nvPr/>
        </p:nvSpPr>
        <p:spPr>
          <a:xfrm>
            <a:off x="6861549" y="1288341"/>
            <a:ext cx="5652973" cy="147117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Prevenção, aumento da aptidão</a:t>
            </a:r>
          </a:p>
          <a:p>
            <a:pPr>
              <a:lnSpc>
                <a:spcPct val="80000"/>
              </a:lnSpc>
            </a:pPr>
            <a:r>
              <a:rPr lang="pt-BR" sz="2800" dirty="0">
                <a:latin typeface="Arial Narrow" panose="020B0606020202030204" pitchFamily="34" charset="0"/>
              </a:rPr>
              <a:t>Construção de relacionamentos</a:t>
            </a:r>
          </a:p>
          <a:p>
            <a:pPr>
              <a:lnSpc>
                <a:spcPct val="80000"/>
              </a:lnSpc>
            </a:pPr>
            <a:r>
              <a:rPr lang="pt-BR" sz="2800" dirty="0">
                <a:latin typeface="Arial Narrow" panose="020B0606020202030204" pitchFamily="34" charset="0"/>
              </a:rPr>
              <a:t>Reconhecer novas oportunidades</a:t>
            </a:r>
          </a:p>
          <a:p>
            <a:pPr>
              <a:lnSpc>
                <a:spcPct val="80000"/>
              </a:lnSpc>
            </a:pPr>
            <a:r>
              <a:rPr lang="pt-BR" sz="2800" dirty="0">
                <a:latin typeface="Arial Narrow" panose="020B0606020202030204" pitchFamily="34" charset="0"/>
              </a:rPr>
              <a:t>Planejamento e recreação</a:t>
            </a:r>
          </a:p>
        </p:txBody>
      </p:sp>
      <p:sp>
        <p:nvSpPr>
          <p:cNvPr id="28" name="CaixaDeTexto 27">
            <a:extLst>
              <a:ext uri="{FF2B5EF4-FFF2-40B4-BE49-F238E27FC236}">
                <a16:creationId xmlns:a16="http://schemas.microsoft.com/office/drawing/2014/main" id="{D0C59808-F658-4611-B574-6DDFF4DD3A7A}"/>
              </a:ext>
            </a:extLst>
          </p:cNvPr>
          <p:cNvSpPr txBox="1"/>
          <p:nvPr/>
        </p:nvSpPr>
        <p:spPr>
          <a:xfrm>
            <a:off x="418201" y="4860887"/>
            <a:ext cx="5440114"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Interrupções, alguns e-mails, ligações, relatórios, reuniões, assuntos urgentes, atividades populares </a:t>
            </a:r>
          </a:p>
        </p:txBody>
      </p:sp>
      <p:sp>
        <p:nvSpPr>
          <p:cNvPr id="30" name="CaixaDeTexto 29">
            <a:extLst>
              <a:ext uri="{FF2B5EF4-FFF2-40B4-BE49-F238E27FC236}">
                <a16:creationId xmlns:a16="http://schemas.microsoft.com/office/drawing/2014/main" id="{C5C4ECF0-D290-4F8E-9E15-8D939425E778}"/>
              </a:ext>
            </a:extLst>
          </p:cNvPr>
          <p:cNvSpPr txBox="1"/>
          <p:nvPr/>
        </p:nvSpPr>
        <p:spPr>
          <a:xfrm>
            <a:off x="6436254" y="4850257"/>
            <a:ext cx="5748660"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Trivialidades, alguns e-mails, telefonemas, processos automáticos, gastadores de tempo, atividades que dão prazer</a:t>
            </a:r>
          </a:p>
        </p:txBody>
      </p:sp>
      <p:sp>
        <p:nvSpPr>
          <p:cNvPr id="25" name="CaixaDeTexto 24">
            <a:extLst>
              <a:ext uri="{FF2B5EF4-FFF2-40B4-BE49-F238E27FC236}">
                <a16:creationId xmlns:a16="http://schemas.microsoft.com/office/drawing/2014/main" id="{28B82219-C435-4794-9DB4-2CF55585A35E}"/>
              </a:ext>
            </a:extLst>
          </p:cNvPr>
          <p:cNvSpPr txBox="1"/>
          <p:nvPr/>
        </p:nvSpPr>
        <p:spPr bwMode="auto">
          <a:xfrm>
            <a:off x="1633866" y="3656439"/>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Urgente e não importante</a:t>
            </a:r>
          </a:p>
        </p:txBody>
      </p:sp>
      <p:sp>
        <p:nvSpPr>
          <p:cNvPr id="26" name="CaixaDeTexto 25">
            <a:extLst>
              <a:ext uri="{FF2B5EF4-FFF2-40B4-BE49-F238E27FC236}">
                <a16:creationId xmlns:a16="http://schemas.microsoft.com/office/drawing/2014/main" id="{EE90CF17-40E9-4336-92CD-287D6B704B88}"/>
              </a:ext>
            </a:extLst>
          </p:cNvPr>
          <p:cNvSpPr txBox="1"/>
          <p:nvPr/>
        </p:nvSpPr>
        <p:spPr bwMode="auto">
          <a:xfrm>
            <a:off x="5688425" y="3656439"/>
            <a:ext cx="5061092" cy="387794"/>
          </a:xfrm>
          <a:prstGeom prst="rect">
            <a:avLst/>
          </a:prstGeom>
          <a:noFill/>
          <a:effectLst>
            <a:outerShdw blurRad="203200" dist="38100" dir="2700000" algn="tl" rotWithShape="0">
              <a:prstClr val="black"/>
            </a:outerShdw>
          </a:effectLst>
        </p:spPr>
        <p:txBody>
          <a:bodyPr wrap="square"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pt-BR" sz="2400" b="1" dirty="0">
                <a:solidFill>
                  <a:srgbClr val="FFFFFF"/>
                </a:solidFill>
                <a:latin typeface="Arial Narrow" panose="020B0606020202030204" pitchFamily="34" charset="0"/>
                <a:cs typeface="Arial" panose="020B0604020202020204" pitchFamily="34" charset="0"/>
              </a:rPr>
              <a:t>Não u</a:t>
            </a:r>
            <a:r>
              <a:rPr kumimoji="0" lang="pt-BR" sz="24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rgente</a:t>
            </a: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e não importante</a:t>
            </a:r>
          </a:p>
        </p:txBody>
      </p:sp>
      <p:sp>
        <p:nvSpPr>
          <p:cNvPr id="27" name="CaixaDeTexto 26">
            <a:extLst>
              <a:ext uri="{FF2B5EF4-FFF2-40B4-BE49-F238E27FC236}">
                <a16:creationId xmlns:a16="http://schemas.microsoft.com/office/drawing/2014/main" id="{A02B58F0-4ECC-43BB-94BA-7C87B3F6F5C7}"/>
              </a:ext>
            </a:extLst>
          </p:cNvPr>
          <p:cNvSpPr txBox="1"/>
          <p:nvPr/>
        </p:nvSpPr>
        <p:spPr>
          <a:xfrm>
            <a:off x="265805" y="4176849"/>
            <a:ext cx="4919346" cy="461665"/>
          </a:xfrm>
          <a:prstGeom prst="rect">
            <a:avLst/>
          </a:prstGeom>
          <a:noFill/>
        </p:spPr>
        <p:txBody>
          <a:bodyPr wrap="square" rtlCol="0">
            <a:spAutoFit/>
          </a:bodyPr>
          <a:lstStyle/>
          <a:p>
            <a:pPr algn="ctr"/>
            <a:r>
              <a:rPr lang="pt-BR" sz="2400" b="1" dirty="0">
                <a:latin typeface="Arial Narrow" panose="020B0606020202030204" pitchFamily="34" charset="0"/>
              </a:rPr>
              <a:t>III DISTRAÇÃO</a:t>
            </a:r>
          </a:p>
        </p:txBody>
      </p:sp>
      <p:sp>
        <p:nvSpPr>
          <p:cNvPr id="29" name="CaixaDeTexto 28">
            <a:extLst>
              <a:ext uri="{FF2B5EF4-FFF2-40B4-BE49-F238E27FC236}">
                <a16:creationId xmlns:a16="http://schemas.microsoft.com/office/drawing/2014/main" id="{1E79C365-A5C3-4E9A-B9C9-C2809AC4B0F4}"/>
              </a:ext>
            </a:extLst>
          </p:cNvPr>
          <p:cNvSpPr txBox="1"/>
          <p:nvPr/>
        </p:nvSpPr>
        <p:spPr>
          <a:xfrm>
            <a:off x="5870030" y="4170371"/>
            <a:ext cx="6429151" cy="461665"/>
          </a:xfrm>
          <a:prstGeom prst="rect">
            <a:avLst/>
          </a:prstGeom>
          <a:noFill/>
        </p:spPr>
        <p:txBody>
          <a:bodyPr wrap="square" rtlCol="0">
            <a:spAutoFit/>
          </a:bodyPr>
          <a:lstStyle/>
          <a:p>
            <a:pPr algn="ctr"/>
            <a:r>
              <a:rPr lang="pt-BR" sz="2400" b="1" dirty="0">
                <a:latin typeface="Arial Narrow" panose="020B0606020202030204" pitchFamily="34" charset="0"/>
              </a:rPr>
              <a:t>IV DESPERDIÇADORES DE TEMPO</a:t>
            </a:r>
          </a:p>
        </p:txBody>
      </p:sp>
      <p:sp>
        <p:nvSpPr>
          <p:cNvPr id="3" name="Retângulo 2">
            <a:extLst>
              <a:ext uri="{FF2B5EF4-FFF2-40B4-BE49-F238E27FC236}">
                <a16:creationId xmlns:a16="http://schemas.microsoft.com/office/drawing/2014/main" id="{B527B27D-A9DC-46F1-A546-E200EFB3813A}"/>
              </a:ext>
            </a:extLst>
          </p:cNvPr>
          <p:cNvSpPr/>
          <p:nvPr/>
        </p:nvSpPr>
        <p:spPr bwMode="auto">
          <a:xfrm>
            <a:off x="-23813" y="0"/>
            <a:ext cx="12215813" cy="6878638"/>
          </a:xfrm>
          <a:prstGeom prst="rect">
            <a:avLst/>
          </a:prstGeom>
          <a:solidFill>
            <a:srgbClr val="000000">
              <a:alpha val="7215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1" i="1" u="none" strike="noStrike" cap="none" normalizeH="0" baseline="0">
              <a:ln>
                <a:noFill/>
              </a:ln>
              <a:solidFill>
                <a:schemeClr val="bg1"/>
              </a:solidFill>
              <a:effectLst/>
              <a:latin typeface="Times New Roman" pitchFamily="18" charset="0"/>
            </a:endParaRPr>
          </a:p>
        </p:txBody>
      </p:sp>
      <p:cxnSp>
        <p:nvCxnSpPr>
          <p:cNvPr id="87046" name="Conector reto 3">
            <a:extLst>
              <a:ext uri="{FF2B5EF4-FFF2-40B4-BE49-F238E27FC236}">
                <a16:creationId xmlns:a16="http://schemas.microsoft.com/office/drawing/2014/main" id="{B62B54BF-2A15-4659-BCFF-DBFA14FD4C58}"/>
              </a:ext>
            </a:extLst>
          </p:cNvPr>
          <p:cNvCxnSpPr>
            <a:cxnSpLocks noChangeShapeType="1"/>
          </p:cNvCxnSpPr>
          <p:nvPr/>
        </p:nvCxnSpPr>
        <p:spPr bwMode="auto">
          <a:xfrm>
            <a:off x="6119813"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87056" name="Conector reto 3">
            <a:extLst>
              <a:ext uri="{FF2B5EF4-FFF2-40B4-BE49-F238E27FC236}">
                <a16:creationId xmlns:a16="http://schemas.microsoft.com/office/drawing/2014/main" id="{671AACED-0601-41FB-B9C8-E04BAD3C8936}"/>
              </a:ext>
            </a:extLst>
          </p:cNvPr>
          <p:cNvCxnSpPr>
            <a:cxnSpLocks noChangeShapeType="1"/>
          </p:cNvCxnSpPr>
          <p:nvPr/>
        </p:nvCxnSpPr>
        <p:spPr bwMode="auto">
          <a:xfrm>
            <a:off x="5735638"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57" name="Retângulo 4">
            <a:extLst>
              <a:ext uri="{FF2B5EF4-FFF2-40B4-BE49-F238E27FC236}">
                <a16:creationId xmlns:a16="http://schemas.microsoft.com/office/drawing/2014/main" id="{3135062A-4BA4-4CB2-B777-8D903BE37550}"/>
              </a:ext>
            </a:extLst>
          </p:cNvPr>
          <p:cNvSpPr>
            <a:spLocks noChangeArrowheads="1"/>
          </p:cNvSpPr>
          <p:nvPr/>
        </p:nvSpPr>
        <p:spPr bwMode="auto">
          <a:xfrm>
            <a:off x="6103938" y="0"/>
            <a:ext cx="176212" cy="7339013"/>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8" name="CaixaDeTexto 5">
            <a:extLst>
              <a:ext uri="{FF2B5EF4-FFF2-40B4-BE49-F238E27FC236}">
                <a16:creationId xmlns:a16="http://schemas.microsoft.com/office/drawing/2014/main" id="{8E8308AD-438B-4D9F-8473-9731F041A0B9}"/>
              </a:ext>
            </a:extLst>
          </p:cNvPr>
          <p:cNvSpPr txBox="1">
            <a:spLocks noChangeArrowheads="1"/>
          </p:cNvSpPr>
          <p:nvPr/>
        </p:nvSpPr>
        <p:spPr bwMode="auto">
          <a:xfrm>
            <a:off x="4996609" y="0"/>
            <a:ext cx="2385012"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IMPORTANTE</a:t>
            </a:r>
          </a:p>
        </p:txBody>
      </p:sp>
      <p:sp>
        <p:nvSpPr>
          <p:cNvPr id="87059" name="CaixaDeTexto 16">
            <a:extLst>
              <a:ext uri="{FF2B5EF4-FFF2-40B4-BE49-F238E27FC236}">
                <a16:creationId xmlns:a16="http://schemas.microsoft.com/office/drawing/2014/main" id="{B4422FAF-17AE-4257-A0DC-4F8FEED8016A}"/>
              </a:ext>
            </a:extLst>
          </p:cNvPr>
          <p:cNvSpPr txBox="1">
            <a:spLocks noChangeArrowheads="1"/>
          </p:cNvSpPr>
          <p:nvPr/>
        </p:nvSpPr>
        <p:spPr bwMode="auto">
          <a:xfrm>
            <a:off x="4564916" y="6273800"/>
            <a:ext cx="3226589"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 IMPORTANTE</a:t>
            </a:r>
          </a:p>
        </p:txBody>
      </p:sp>
      <p:sp>
        <p:nvSpPr>
          <p:cNvPr id="87047" name="Retângulo 12">
            <a:extLst>
              <a:ext uri="{FF2B5EF4-FFF2-40B4-BE49-F238E27FC236}">
                <a16:creationId xmlns:a16="http://schemas.microsoft.com/office/drawing/2014/main" id="{F43C5736-8514-44AE-81D1-EA2898376196}"/>
              </a:ext>
            </a:extLst>
          </p:cNvPr>
          <p:cNvSpPr>
            <a:spLocks noChangeArrowheads="1"/>
          </p:cNvSpPr>
          <p:nvPr/>
        </p:nvSpPr>
        <p:spPr bwMode="auto">
          <a:xfrm rot="-5400000">
            <a:off x="6055519" y="-2778919"/>
            <a:ext cx="152400" cy="1241583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8" name="Retângulo 25">
            <a:extLst>
              <a:ext uri="{FF2B5EF4-FFF2-40B4-BE49-F238E27FC236}">
                <a16:creationId xmlns:a16="http://schemas.microsoft.com/office/drawing/2014/main" id="{8F440EC3-D66A-4B19-90B5-0A475F78E43F}"/>
              </a:ext>
            </a:extLst>
          </p:cNvPr>
          <p:cNvSpPr>
            <a:spLocks noChangeArrowheads="1"/>
          </p:cNvSpPr>
          <p:nvPr/>
        </p:nvSpPr>
        <p:spPr bwMode="auto">
          <a:xfrm>
            <a:off x="10134600" y="2819400"/>
            <a:ext cx="2233613"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9" name="CaixaDeTexto 15">
            <a:extLst>
              <a:ext uri="{FF2B5EF4-FFF2-40B4-BE49-F238E27FC236}">
                <a16:creationId xmlns:a16="http://schemas.microsoft.com/office/drawing/2014/main" id="{F136DE7B-64D3-4398-B498-C054C8587F91}"/>
              </a:ext>
            </a:extLst>
          </p:cNvPr>
          <p:cNvSpPr txBox="1">
            <a:spLocks noChangeArrowheads="1"/>
          </p:cNvSpPr>
          <p:nvPr/>
        </p:nvSpPr>
        <p:spPr bwMode="auto">
          <a:xfrm>
            <a:off x="10223202" y="3025890"/>
            <a:ext cx="2205038"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a:t>
            </a:r>
          </a:p>
          <a:p>
            <a:pPr marL="0" marR="0" lvl="0" indent="0" algn="l" defTabSz="914400" rtl="0" eaLnBrk="0" fontAlgn="base" latinLnBrk="0" hangingPunct="0">
              <a:lnSpc>
                <a:spcPct val="70000"/>
              </a:lnSpc>
              <a:spcBef>
                <a:spcPct val="0"/>
              </a:spcBef>
              <a:spcAft>
                <a:spcPct val="0"/>
              </a:spcAft>
              <a:buClrTx/>
              <a:buSzTx/>
              <a:buFontTx/>
              <a:buNone/>
              <a:tabLst/>
              <a:defRPr/>
            </a:pPr>
            <a:r>
              <a:rPr lang="pt-BR" altLang="pt-BR" i="0" dirty="0">
                <a:solidFill>
                  <a:srgbClr val="000000"/>
                </a:solidFill>
                <a:latin typeface="Arial Narrow" panose="020B0606020202030204" pitchFamily="34" charset="0"/>
              </a:rPr>
              <a:t>URGENTE</a:t>
            </a: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87050" name="Retângulo 10">
            <a:extLst>
              <a:ext uri="{FF2B5EF4-FFF2-40B4-BE49-F238E27FC236}">
                <a16:creationId xmlns:a16="http://schemas.microsoft.com/office/drawing/2014/main" id="{5BD17CE6-B492-4156-9B3B-49F86B69DF87}"/>
              </a:ext>
            </a:extLst>
          </p:cNvPr>
          <p:cNvSpPr>
            <a:spLocks noChangeArrowheads="1"/>
          </p:cNvSpPr>
          <p:nvPr/>
        </p:nvSpPr>
        <p:spPr bwMode="auto">
          <a:xfrm>
            <a:off x="-76200" y="2819400"/>
            <a:ext cx="2057400"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1" name="CaixaDeTexto 24">
            <a:extLst>
              <a:ext uri="{FF2B5EF4-FFF2-40B4-BE49-F238E27FC236}">
                <a16:creationId xmlns:a16="http://schemas.microsoft.com/office/drawing/2014/main" id="{92D3F156-0BED-45EA-B2D4-C227C47F939E}"/>
              </a:ext>
            </a:extLst>
          </p:cNvPr>
          <p:cNvSpPr txBox="1">
            <a:spLocks noChangeArrowheads="1"/>
          </p:cNvSpPr>
          <p:nvPr/>
        </p:nvSpPr>
        <p:spPr bwMode="auto">
          <a:xfrm>
            <a:off x="0" y="2895600"/>
            <a:ext cx="1981200"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URGENTE</a:t>
            </a:r>
          </a:p>
        </p:txBody>
      </p:sp>
      <p:sp>
        <p:nvSpPr>
          <p:cNvPr id="31" name="CaixaDeTexto 30">
            <a:extLst>
              <a:ext uri="{FF2B5EF4-FFF2-40B4-BE49-F238E27FC236}">
                <a16:creationId xmlns:a16="http://schemas.microsoft.com/office/drawing/2014/main" id="{B4DCE67E-4463-44B3-ACEE-E2E3152E55F5}"/>
              </a:ext>
            </a:extLst>
          </p:cNvPr>
          <p:cNvSpPr txBox="1"/>
          <p:nvPr/>
        </p:nvSpPr>
        <p:spPr>
          <a:xfrm>
            <a:off x="7592566" y="938275"/>
            <a:ext cx="3724096" cy="1200329"/>
          </a:xfrm>
          <a:prstGeom prst="rect">
            <a:avLst/>
          </a:prstGeom>
          <a:noFill/>
        </p:spPr>
        <p:txBody>
          <a:bodyPr wrap="none" rtlCol="0">
            <a:spAutoFit/>
          </a:bodyPr>
          <a:lstStyle/>
          <a:p>
            <a:r>
              <a:rPr lang="pt-BR" sz="7200" b="1" dirty="0"/>
              <a:t>DECIDA</a:t>
            </a:r>
          </a:p>
        </p:txBody>
      </p:sp>
    </p:spTree>
    <p:extLst>
      <p:ext uri="{BB962C8B-B14F-4D97-AF65-F5344CB8AC3E}">
        <p14:creationId xmlns:p14="http://schemas.microsoft.com/office/powerpoint/2010/main" val="429205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tângulo 1">
            <a:extLst>
              <a:ext uri="{FF2B5EF4-FFF2-40B4-BE49-F238E27FC236}">
                <a16:creationId xmlns:a16="http://schemas.microsoft.com/office/drawing/2014/main" id="{658C2309-37F1-48D9-8236-CBA6BDAEB361}"/>
              </a:ext>
            </a:extLst>
          </p:cNvPr>
          <p:cNvSpPr>
            <a:spLocks noChangeArrowheads="1"/>
          </p:cNvSpPr>
          <p:nvPr/>
        </p:nvSpPr>
        <p:spPr bwMode="auto">
          <a:xfrm>
            <a:off x="0" y="0"/>
            <a:ext cx="6119813" cy="3365500"/>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3" name="Retângulo 6">
            <a:extLst>
              <a:ext uri="{FF2B5EF4-FFF2-40B4-BE49-F238E27FC236}">
                <a16:creationId xmlns:a16="http://schemas.microsoft.com/office/drawing/2014/main" id="{E100EC0C-D334-46B8-A877-33A82B78B786}"/>
              </a:ext>
            </a:extLst>
          </p:cNvPr>
          <p:cNvSpPr>
            <a:spLocks noChangeArrowheads="1"/>
          </p:cNvSpPr>
          <p:nvPr/>
        </p:nvSpPr>
        <p:spPr bwMode="auto">
          <a:xfrm>
            <a:off x="6219825" y="0"/>
            <a:ext cx="6119813" cy="3505200"/>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4" name="Retângulo 7">
            <a:extLst>
              <a:ext uri="{FF2B5EF4-FFF2-40B4-BE49-F238E27FC236}">
                <a16:creationId xmlns:a16="http://schemas.microsoft.com/office/drawing/2014/main" id="{8AB21327-E8A0-4656-9503-EEBF09A6E1D6}"/>
              </a:ext>
            </a:extLst>
          </p:cNvPr>
          <p:cNvSpPr>
            <a:spLocks noChangeArrowheads="1"/>
          </p:cNvSpPr>
          <p:nvPr/>
        </p:nvSpPr>
        <p:spPr bwMode="auto">
          <a:xfrm>
            <a:off x="6072188" y="3505200"/>
            <a:ext cx="6119812" cy="3373438"/>
          </a:xfrm>
          <a:prstGeom prst="rect">
            <a:avLst/>
          </a:prstGeom>
          <a:solidFill>
            <a:srgbClr val="008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5" name="Retângulo 8">
            <a:extLst>
              <a:ext uri="{FF2B5EF4-FFF2-40B4-BE49-F238E27FC236}">
                <a16:creationId xmlns:a16="http://schemas.microsoft.com/office/drawing/2014/main" id="{9E28624B-859C-4C82-8FF6-1152D09FC00E}"/>
              </a:ext>
            </a:extLst>
          </p:cNvPr>
          <p:cNvSpPr>
            <a:spLocks noChangeArrowheads="1"/>
          </p:cNvSpPr>
          <p:nvPr/>
        </p:nvSpPr>
        <p:spPr bwMode="auto">
          <a:xfrm>
            <a:off x="-23813" y="3505200"/>
            <a:ext cx="6119813" cy="3352800"/>
          </a:xfrm>
          <a:prstGeom prst="rect">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16" name="CaixaDeTexto 15">
            <a:extLst>
              <a:ext uri="{FF2B5EF4-FFF2-40B4-BE49-F238E27FC236}">
                <a16:creationId xmlns:a16="http://schemas.microsoft.com/office/drawing/2014/main" id="{688A2ABF-A996-4AC8-B2C4-D2449BFFE604}"/>
              </a:ext>
            </a:extLst>
          </p:cNvPr>
          <p:cNvSpPr txBox="1"/>
          <p:nvPr/>
        </p:nvSpPr>
        <p:spPr bwMode="auto">
          <a:xfrm>
            <a:off x="609600" y="59055"/>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Urgente e importante</a:t>
            </a:r>
          </a:p>
        </p:txBody>
      </p:sp>
      <p:sp>
        <p:nvSpPr>
          <p:cNvPr id="22" name="CaixaDeTexto 21">
            <a:extLst>
              <a:ext uri="{FF2B5EF4-FFF2-40B4-BE49-F238E27FC236}">
                <a16:creationId xmlns:a16="http://schemas.microsoft.com/office/drawing/2014/main" id="{572B7722-0921-41D4-90ED-2AE07551409B}"/>
              </a:ext>
            </a:extLst>
          </p:cNvPr>
          <p:cNvSpPr txBox="1"/>
          <p:nvPr/>
        </p:nvSpPr>
        <p:spPr bwMode="auto">
          <a:xfrm>
            <a:off x="7375474" y="62595"/>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pt-BR" sz="2400" b="1" dirty="0">
                <a:solidFill>
                  <a:srgbClr val="FFFFFF"/>
                </a:solidFill>
                <a:latin typeface="Arial Narrow" panose="020B0606020202030204" pitchFamily="34" charset="0"/>
                <a:cs typeface="Arial" panose="020B0604020202020204" pitchFamily="34" charset="0"/>
              </a:rPr>
              <a:t>Não u</a:t>
            </a:r>
            <a:r>
              <a:rPr kumimoji="0" lang="pt-BR" sz="24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rgente</a:t>
            </a: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e importante</a:t>
            </a:r>
          </a:p>
        </p:txBody>
      </p:sp>
      <p:sp>
        <p:nvSpPr>
          <p:cNvPr id="20" name="CaixaDeTexto 19">
            <a:extLst>
              <a:ext uri="{FF2B5EF4-FFF2-40B4-BE49-F238E27FC236}">
                <a16:creationId xmlns:a16="http://schemas.microsoft.com/office/drawing/2014/main" id="{E7677644-2192-453D-94EF-4891930B1F4E}"/>
              </a:ext>
            </a:extLst>
          </p:cNvPr>
          <p:cNvSpPr txBox="1"/>
          <p:nvPr/>
        </p:nvSpPr>
        <p:spPr>
          <a:xfrm>
            <a:off x="1623241" y="685823"/>
            <a:ext cx="1945758" cy="461665"/>
          </a:xfrm>
          <a:prstGeom prst="rect">
            <a:avLst/>
          </a:prstGeom>
          <a:noFill/>
        </p:spPr>
        <p:txBody>
          <a:bodyPr wrap="square" rtlCol="0">
            <a:spAutoFit/>
          </a:bodyPr>
          <a:lstStyle/>
          <a:p>
            <a:pPr algn="ctr"/>
            <a:r>
              <a:rPr lang="pt-BR" sz="2400" b="1" dirty="0">
                <a:latin typeface="Arial Narrow" panose="020B0606020202030204" pitchFamily="34" charset="0"/>
              </a:rPr>
              <a:t>I BOMBEIRO</a:t>
            </a:r>
          </a:p>
        </p:txBody>
      </p:sp>
      <p:sp>
        <p:nvSpPr>
          <p:cNvPr id="21" name="CaixaDeTexto 20">
            <a:extLst>
              <a:ext uri="{FF2B5EF4-FFF2-40B4-BE49-F238E27FC236}">
                <a16:creationId xmlns:a16="http://schemas.microsoft.com/office/drawing/2014/main" id="{26E5417F-B652-451B-BF2C-850E3A9BED8B}"/>
              </a:ext>
            </a:extLst>
          </p:cNvPr>
          <p:cNvSpPr txBox="1"/>
          <p:nvPr/>
        </p:nvSpPr>
        <p:spPr>
          <a:xfrm>
            <a:off x="754907" y="1274161"/>
            <a:ext cx="4491330"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Crises</a:t>
            </a:r>
          </a:p>
          <a:p>
            <a:pPr>
              <a:lnSpc>
                <a:spcPct val="80000"/>
              </a:lnSpc>
            </a:pPr>
            <a:r>
              <a:rPr lang="pt-BR" sz="2800" dirty="0">
                <a:latin typeface="Arial Narrow" panose="020B0606020202030204" pitchFamily="34" charset="0"/>
              </a:rPr>
              <a:t>Problemas urgentes</a:t>
            </a:r>
          </a:p>
          <a:p>
            <a:pPr>
              <a:lnSpc>
                <a:spcPct val="80000"/>
              </a:lnSpc>
            </a:pPr>
            <a:r>
              <a:rPr lang="pt-BR" sz="2800" dirty="0">
                <a:latin typeface="Arial Narrow" panose="020B0606020202030204" pitchFamily="34" charset="0"/>
              </a:rPr>
              <a:t>Projetos com prazo de entrega</a:t>
            </a:r>
          </a:p>
        </p:txBody>
      </p:sp>
      <p:sp>
        <p:nvSpPr>
          <p:cNvPr id="23" name="CaixaDeTexto 22">
            <a:extLst>
              <a:ext uri="{FF2B5EF4-FFF2-40B4-BE49-F238E27FC236}">
                <a16:creationId xmlns:a16="http://schemas.microsoft.com/office/drawing/2014/main" id="{6CCA0099-6A61-44F6-932F-A45C9EC53410}"/>
              </a:ext>
            </a:extLst>
          </p:cNvPr>
          <p:cNvSpPr txBox="1"/>
          <p:nvPr/>
        </p:nvSpPr>
        <p:spPr>
          <a:xfrm>
            <a:off x="6670164" y="689356"/>
            <a:ext cx="5415514" cy="461665"/>
          </a:xfrm>
          <a:prstGeom prst="rect">
            <a:avLst/>
          </a:prstGeom>
          <a:noFill/>
        </p:spPr>
        <p:txBody>
          <a:bodyPr wrap="square" rtlCol="0">
            <a:spAutoFit/>
          </a:bodyPr>
          <a:lstStyle/>
          <a:p>
            <a:pPr algn="ctr"/>
            <a:r>
              <a:rPr lang="pt-BR" sz="2400" b="1" dirty="0">
                <a:latin typeface="Arial Narrow" panose="020B0606020202030204" pitchFamily="34" charset="0"/>
              </a:rPr>
              <a:t>II TEMPO DE QUALIDADE</a:t>
            </a:r>
          </a:p>
        </p:txBody>
      </p:sp>
      <p:sp>
        <p:nvSpPr>
          <p:cNvPr id="24" name="CaixaDeTexto 23">
            <a:extLst>
              <a:ext uri="{FF2B5EF4-FFF2-40B4-BE49-F238E27FC236}">
                <a16:creationId xmlns:a16="http://schemas.microsoft.com/office/drawing/2014/main" id="{95DBD25C-DE59-40A4-93DF-BB227768B9CF}"/>
              </a:ext>
            </a:extLst>
          </p:cNvPr>
          <p:cNvSpPr txBox="1"/>
          <p:nvPr/>
        </p:nvSpPr>
        <p:spPr>
          <a:xfrm>
            <a:off x="6861549" y="1288341"/>
            <a:ext cx="5652973" cy="147117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Prevenção, aumento da aptidão</a:t>
            </a:r>
          </a:p>
          <a:p>
            <a:pPr>
              <a:lnSpc>
                <a:spcPct val="80000"/>
              </a:lnSpc>
            </a:pPr>
            <a:r>
              <a:rPr lang="pt-BR" sz="2800" dirty="0">
                <a:latin typeface="Arial Narrow" panose="020B0606020202030204" pitchFamily="34" charset="0"/>
              </a:rPr>
              <a:t>Construção de relacionamentos</a:t>
            </a:r>
          </a:p>
          <a:p>
            <a:pPr>
              <a:lnSpc>
                <a:spcPct val="80000"/>
              </a:lnSpc>
            </a:pPr>
            <a:r>
              <a:rPr lang="pt-BR" sz="2800" dirty="0">
                <a:latin typeface="Arial Narrow" panose="020B0606020202030204" pitchFamily="34" charset="0"/>
              </a:rPr>
              <a:t>Reconhecer novas oportunidades</a:t>
            </a:r>
          </a:p>
          <a:p>
            <a:pPr>
              <a:lnSpc>
                <a:spcPct val="80000"/>
              </a:lnSpc>
            </a:pPr>
            <a:r>
              <a:rPr lang="pt-BR" sz="2800" dirty="0">
                <a:latin typeface="Arial Narrow" panose="020B0606020202030204" pitchFamily="34" charset="0"/>
              </a:rPr>
              <a:t>Planejamento e recreação</a:t>
            </a:r>
          </a:p>
        </p:txBody>
      </p:sp>
      <p:sp>
        <p:nvSpPr>
          <p:cNvPr id="28" name="CaixaDeTexto 27">
            <a:extLst>
              <a:ext uri="{FF2B5EF4-FFF2-40B4-BE49-F238E27FC236}">
                <a16:creationId xmlns:a16="http://schemas.microsoft.com/office/drawing/2014/main" id="{D0C59808-F658-4611-B574-6DDFF4DD3A7A}"/>
              </a:ext>
            </a:extLst>
          </p:cNvPr>
          <p:cNvSpPr txBox="1"/>
          <p:nvPr/>
        </p:nvSpPr>
        <p:spPr>
          <a:xfrm>
            <a:off x="418201" y="4860887"/>
            <a:ext cx="5440114"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Interrupções, alguns e-mails, ligações, relatórios, reuniões, assuntos urgentes, atividades populares </a:t>
            </a:r>
          </a:p>
        </p:txBody>
      </p:sp>
      <p:sp>
        <p:nvSpPr>
          <p:cNvPr id="30" name="CaixaDeTexto 29">
            <a:extLst>
              <a:ext uri="{FF2B5EF4-FFF2-40B4-BE49-F238E27FC236}">
                <a16:creationId xmlns:a16="http://schemas.microsoft.com/office/drawing/2014/main" id="{C5C4ECF0-D290-4F8E-9E15-8D939425E778}"/>
              </a:ext>
            </a:extLst>
          </p:cNvPr>
          <p:cNvSpPr txBox="1"/>
          <p:nvPr/>
        </p:nvSpPr>
        <p:spPr>
          <a:xfrm>
            <a:off x="6436254" y="4850257"/>
            <a:ext cx="5748660"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Trivialidades, alguns e-mails, telefonemas, processos automáticos, gastadores de tempo, atividades que dão prazer</a:t>
            </a:r>
          </a:p>
        </p:txBody>
      </p:sp>
      <p:sp>
        <p:nvSpPr>
          <p:cNvPr id="25" name="CaixaDeTexto 24">
            <a:extLst>
              <a:ext uri="{FF2B5EF4-FFF2-40B4-BE49-F238E27FC236}">
                <a16:creationId xmlns:a16="http://schemas.microsoft.com/office/drawing/2014/main" id="{28B82219-C435-4794-9DB4-2CF55585A35E}"/>
              </a:ext>
            </a:extLst>
          </p:cNvPr>
          <p:cNvSpPr txBox="1"/>
          <p:nvPr/>
        </p:nvSpPr>
        <p:spPr bwMode="auto">
          <a:xfrm>
            <a:off x="1633866" y="3656439"/>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Urgente e não importante</a:t>
            </a:r>
          </a:p>
        </p:txBody>
      </p:sp>
      <p:sp>
        <p:nvSpPr>
          <p:cNvPr id="26" name="CaixaDeTexto 25">
            <a:extLst>
              <a:ext uri="{FF2B5EF4-FFF2-40B4-BE49-F238E27FC236}">
                <a16:creationId xmlns:a16="http://schemas.microsoft.com/office/drawing/2014/main" id="{EE90CF17-40E9-4336-92CD-287D6B704B88}"/>
              </a:ext>
            </a:extLst>
          </p:cNvPr>
          <p:cNvSpPr txBox="1"/>
          <p:nvPr/>
        </p:nvSpPr>
        <p:spPr bwMode="auto">
          <a:xfrm>
            <a:off x="5688425" y="3656439"/>
            <a:ext cx="5061092" cy="387794"/>
          </a:xfrm>
          <a:prstGeom prst="rect">
            <a:avLst/>
          </a:prstGeom>
          <a:noFill/>
          <a:effectLst>
            <a:outerShdw blurRad="203200" dist="38100" dir="2700000" algn="tl" rotWithShape="0">
              <a:prstClr val="black"/>
            </a:outerShdw>
          </a:effectLst>
        </p:spPr>
        <p:txBody>
          <a:bodyPr wrap="square"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pt-BR" sz="2400" b="1" dirty="0">
                <a:solidFill>
                  <a:srgbClr val="FFFFFF"/>
                </a:solidFill>
                <a:latin typeface="Arial Narrow" panose="020B0606020202030204" pitchFamily="34" charset="0"/>
                <a:cs typeface="Arial" panose="020B0604020202020204" pitchFamily="34" charset="0"/>
              </a:rPr>
              <a:t>Não u</a:t>
            </a:r>
            <a:r>
              <a:rPr kumimoji="0" lang="pt-BR" sz="24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rgente</a:t>
            </a: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e não importante</a:t>
            </a:r>
          </a:p>
        </p:txBody>
      </p:sp>
      <p:sp>
        <p:nvSpPr>
          <p:cNvPr id="27" name="CaixaDeTexto 26">
            <a:extLst>
              <a:ext uri="{FF2B5EF4-FFF2-40B4-BE49-F238E27FC236}">
                <a16:creationId xmlns:a16="http://schemas.microsoft.com/office/drawing/2014/main" id="{A02B58F0-4ECC-43BB-94BA-7C87B3F6F5C7}"/>
              </a:ext>
            </a:extLst>
          </p:cNvPr>
          <p:cNvSpPr txBox="1"/>
          <p:nvPr/>
        </p:nvSpPr>
        <p:spPr>
          <a:xfrm>
            <a:off x="265805" y="4176849"/>
            <a:ext cx="4919346" cy="461665"/>
          </a:xfrm>
          <a:prstGeom prst="rect">
            <a:avLst/>
          </a:prstGeom>
          <a:noFill/>
        </p:spPr>
        <p:txBody>
          <a:bodyPr wrap="square" rtlCol="0">
            <a:spAutoFit/>
          </a:bodyPr>
          <a:lstStyle/>
          <a:p>
            <a:pPr algn="ctr"/>
            <a:r>
              <a:rPr lang="pt-BR" sz="2400" b="1" dirty="0">
                <a:latin typeface="Arial Narrow" panose="020B0606020202030204" pitchFamily="34" charset="0"/>
              </a:rPr>
              <a:t>III DISTRAÇÃO</a:t>
            </a:r>
          </a:p>
        </p:txBody>
      </p:sp>
      <p:sp>
        <p:nvSpPr>
          <p:cNvPr id="29" name="CaixaDeTexto 28">
            <a:extLst>
              <a:ext uri="{FF2B5EF4-FFF2-40B4-BE49-F238E27FC236}">
                <a16:creationId xmlns:a16="http://schemas.microsoft.com/office/drawing/2014/main" id="{1E79C365-A5C3-4E9A-B9C9-C2809AC4B0F4}"/>
              </a:ext>
            </a:extLst>
          </p:cNvPr>
          <p:cNvSpPr txBox="1"/>
          <p:nvPr/>
        </p:nvSpPr>
        <p:spPr>
          <a:xfrm>
            <a:off x="5870030" y="4170371"/>
            <a:ext cx="6429151" cy="461665"/>
          </a:xfrm>
          <a:prstGeom prst="rect">
            <a:avLst/>
          </a:prstGeom>
          <a:noFill/>
        </p:spPr>
        <p:txBody>
          <a:bodyPr wrap="square" rtlCol="0">
            <a:spAutoFit/>
          </a:bodyPr>
          <a:lstStyle/>
          <a:p>
            <a:pPr algn="ctr"/>
            <a:r>
              <a:rPr lang="pt-BR" sz="2400" b="1" dirty="0">
                <a:latin typeface="Arial Narrow" panose="020B0606020202030204" pitchFamily="34" charset="0"/>
              </a:rPr>
              <a:t>IV DESPERDIÇADORES DE TEMPO</a:t>
            </a:r>
          </a:p>
        </p:txBody>
      </p:sp>
      <p:sp>
        <p:nvSpPr>
          <p:cNvPr id="3" name="Retângulo 2">
            <a:extLst>
              <a:ext uri="{FF2B5EF4-FFF2-40B4-BE49-F238E27FC236}">
                <a16:creationId xmlns:a16="http://schemas.microsoft.com/office/drawing/2014/main" id="{B527B27D-A9DC-46F1-A546-E200EFB3813A}"/>
              </a:ext>
            </a:extLst>
          </p:cNvPr>
          <p:cNvSpPr/>
          <p:nvPr/>
        </p:nvSpPr>
        <p:spPr bwMode="auto">
          <a:xfrm>
            <a:off x="-23813" y="0"/>
            <a:ext cx="12215813" cy="6878638"/>
          </a:xfrm>
          <a:prstGeom prst="rect">
            <a:avLst/>
          </a:prstGeom>
          <a:solidFill>
            <a:srgbClr val="000000">
              <a:alpha val="7215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1" i="1" u="none" strike="noStrike" cap="none" normalizeH="0" baseline="0">
              <a:ln>
                <a:noFill/>
              </a:ln>
              <a:solidFill>
                <a:schemeClr val="bg1"/>
              </a:solidFill>
              <a:effectLst/>
              <a:latin typeface="Times New Roman" pitchFamily="18" charset="0"/>
            </a:endParaRPr>
          </a:p>
        </p:txBody>
      </p:sp>
      <p:cxnSp>
        <p:nvCxnSpPr>
          <p:cNvPr id="87046" name="Conector reto 3">
            <a:extLst>
              <a:ext uri="{FF2B5EF4-FFF2-40B4-BE49-F238E27FC236}">
                <a16:creationId xmlns:a16="http://schemas.microsoft.com/office/drawing/2014/main" id="{B62B54BF-2A15-4659-BCFF-DBFA14FD4C58}"/>
              </a:ext>
            </a:extLst>
          </p:cNvPr>
          <p:cNvCxnSpPr>
            <a:cxnSpLocks noChangeShapeType="1"/>
          </p:cNvCxnSpPr>
          <p:nvPr/>
        </p:nvCxnSpPr>
        <p:spPr bwMode="auto">
          <a:xfrm>
            <a:off x="6119813"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87056" name="Conector reto 3">
            <a:extLst>
              <a:ext uri="{FF2B5EF4-FFF2-40B4-BE49-F238E27FC236}">
                <a16:creationId xmlns:a16="http://schemas.microsoft.com/office/drawing/2014/main" id="{671AACED-0601-41FB-B9C8-E04BAD3C8936}"/>
              </a:ext>
            </a:extLst>
          </p:cNvPr>
          <p:cNvCxnSpPr>
            <a:cxnSpLocks noChangeShapeType="1"/>
          </p:cNvCxnSpPr>
          <p:nvPr/>
        </p:nvCxnSpPr>
        <p:spPr bwMode="auto">
          <a:xfrm>
            <a:off x="5735638"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57" name="Retângulo 4">
            <a:extLst>
              <a:ext uri="{FF2B5EF4-FFF2-40B4-BE49-F238E27FC236}">
                <a16:creationId xmlns:a16="http://schemas.microsoft.com/office/drawing/2014/main" id="{3135062A-4BA4-4CB2-B777-8D903BE37550}"/>
              </a:ext>
            </a:extLst>
          </p:cNvPr>
          <p:cNvSpPr>
            <a:spLocks noChangeArrowheads="1"/>
          </p:cNvSpPr>
          <p:nvPr/>
        </p:nvSpPr>
        <p:spPr bwMode="auto">
          <a:xfrm>
            <a:off x="6103938" y="0"/>
            <a:ext cx="176212" cy="7339013"/>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8" name="CaixaDeTexto 5">
            <a:extLst>
              <a:ext uri="{FF2B5EF4-FFF2-40B4-BE49-F238E27FC236}">
                <a16:creationId xmlns:a16="http://schemas.microsoft.com/office/drawing/2014/main" id="{8E8308AD-438B-4D9F-8473-9731F041A0B9}"/>
              </a:ext>
            </a:extLst>
          </p:cNvPr>
          <p:cNvSpPr txBox="1">
            <a:spLocks noChangeArrowheads="1"/>
          </p:cNvSpPr>
          <p:nvPr/>
        </p:nvSpPr>
        <p:spPr bwMode="auto">
          <a:xfrm>
            <a:off x="4996609" y="0"/>
            <a:ext cx="2385012"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IMPORTANTE</a:t>
            </a:r>
          </a:p>
        </p:txBody>
      </p:sp>
      <p:sp>
        <p:nvSpPr>
          <p:cNvPr id="87059" name="CaixaDeTexto 16">
            <a:extLst>
              <a:ext uri="{FF2B5EF4-FFF2-40B4-BE49-F238E27FC236}">
                <a16:creationId xmlns:a16="http://schemas.microsoft.com/office/drawing/2014/main" id="{B4422FAF-17AE-4257-A0DC-4F8FEED8016A}"/>
              </a:ext>
            </a:extLst>
          </p:cNvPr>
          <p:cNvSpPr txBox="1">
            <a:spLocks noChangeArrowheads="1"/>
          </p:cNvSpPr>
          <p:nvPr/>
        </p:nvSpPr>
        <p:spPr bwMode="auto">
          <a:xfrm>
            <a:off x="4564916" y="6273800"/>
            <a:ext cx="3226589"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 IMPORTANTE</a:t>
            </a:r>
          </a:p>
        </p:txBody>
      </p:sp>
      <p:sp>
        <p:nvSpPr>
          <p:cNvPr id="87047" name="Retângulo 12">
            <a:extLst>
              <a:ext uri="{FF2B5EF4-FFF2-40B4-BE49-F238E27FC236}">
                <a16:creationId xmlns:a16="http://schemas.microsoft.com/office/drawing/2014/main" id="{F43C5736-8514-44AE-81D1-EA2898376196}"/>
              </a:ext>
            </a:extLst>
          </p:cNvPr>
          <p:cNvSpPr>
            <a:spLocks noChangeArrowheads="1"/>
          </p:cNvSpPr>
          <p:nvPr/>
        </p:nvSpPr>
        <p:spPr bwMode="auto">
          <a:xfrm rot="-5400000">
            <a:off x="6055519" y="-2778919"/>
            <a:ext cx="152400" cy="1241583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8" name="Retângulo 25">
            <a:extLst>
              <a:ext uri="{FF2B5EF4-FFF2-40B4-BE49-F238E27FC236}">
                <a16:creationId xmlns:a16="http://schemas.microsoft.com/office/drawing/2014/main" id="{8F440EC3-D66A-4B19-90B5-0A475F78E43F}"/>
              </a:ext>
            </a:extLst>
          </p:cNvPr>
          <p:cNvSpPr>
            <a:spLocks noChangeArrowheads="1"/>
          </p:cNvSpPr>
          <p:nvPr/>
        </p:nvSpPr>
        <p:spPr bwMode="auto">
          <a:xfrm>
            <a:off x="10134600" y="2819400"/>
            <a:ext cx="2233613"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9" name="CaixaDeTexto 15">
            <a:extLst>
              <a:ext uri="{FF2B5EF4-FFF2-40B4-BE49-F238E27FC236}">
                <a16:creationId xmlns:a16="http://schemas.microsoft.com/office/drawing/2014/main" id="{F136DE7B-64D3-4398-B498-C054C8587F91}"/>
              </a:ext>
            </a:extLst>
          </p:cNvPr>
          <p:cNvSpPr txBox="1">
            <a:spLocks noChangeArrowheads="1"/>
          </p:cNvSpPr>
          <p:nvPr/>
        </p:nvSpPr>
        <p:spPr bwMode="auto">
          <a:xfrm>
            <a:off x="10223202" y="3025890"/>
            <a:ext cx="2205038"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a:t>
            </a:r>
          </a:p>
          <a:p>
            <a:pPr marL="0" marR="0" lvl="0" indent="0" algn="l" defTabSz="914400" rtl="0" eaLnBrk="0" fontAlgn="base" latinLnBrk="0" hangingPunct="0">
              <a:lnSpc>
                <a:spcPct val="70000"/>
              </a:lnSpc>
              <a:spcBef>
                <a:spcPct val="0"/>
              </a:spcBef>
              <a:spcAft>
                <a:spcPct val="0"/>
              </a:spcAft>
              <a:buClrTx/>
              <a:buSzTx/>
              <a:buFontTx/>
              <a:buNone/>
              <a:tabLst/>
              <a:defRPr/>
            </a:pPr>
            <a:r>
              <a:rPr lang="pt-BR" altLang="pt-BR" i="0" dirty="0">
                <a:solidFill>
                  <a:srgbClr val="000000"/>
                </a:solidFill>
                <a:latin typeface="Arial Narrow" panose="020B0606020202030204" pitchFamily="34" charset="0"/>
              </a:rPr>
              <a:t>URGENTE</a:t>
            </a: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87050" name="Retângulo 10">
            <a:extLst>
              <a:ext uri="{FF2B5EF4-FFF2-40B4-BE49-F238E27FC236}">
                <a16:creationId xmlns:a16="http://schemas.microsoft.com/office/drawing/2014/main" id="{5BD17CE6-B492-4156-9B3B-49F86B69DF87}"/>
              </a:ext>
            </a:extLst>
          </p:cNvPr>
          <p:cNvSpPr>
            <a:spLocks noChangeArrowheads="1"/>
          </p:cNvSpPr>
          <p:nvPr/>
        </p:nvSpPr>
        <p:spPr bwMode="auto">
          <a:xfrm>
            <a:off x="-76200" y="2819400"/>
            <a:ext cx="2057400"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1" name="CaixaDeTexto 24">
            <a:extLst>
              <a:ext uri="{FF2B5EF4-FFF2-40B4-BE49-F238E27FC236}">
                <a16:creationId xmlns:a16="http://schemas.microsoft.com/office/drawing/2014/main" id="{92D3F156-0BED-45EA-B2D4-C227C47F939E}"/>
              </a:ext>
            </a:extLst>
          </p:cNvPr>
          <p:cNvSpPr txBox="1">
            <a:spLocks noChangeArrowheads="1"/>
          </p:cNvSpPr>
          <p:nvPr/>
        </p:nvSpPr>
        <p:spPr bwMode="auto">
          <a:xfrm>
            <a:off x="0" y="2895600"/>
            <a:ext cx="1981200"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URGENTE</a:t>
            </a:r>
          </a:p>
        </p:txBody>
      </p:sp>
      <p:sp>
        <p:nvSpPr>
          <p:cNvPr id="32" name="CaixaDeTexto 31">
            <a:extLst>
              <a:ext uri="{FF2B5EF4-FFF2-40B4-BE49-F238E27FC236}">
                <a16:creationId xmlns:a16="http://schemas.microsoft.com/office/drawing/2014/main" id="{788752AF-3DE2-4EB8-97CF-375F163E9AC1}"/>
              </a:ext>
            </a:extLst>
          </p:cNvPr>
          <p:cNvSpPr txBox="1"/>
          <p:nvPr/>
        </p:nvSpPr>
        <p:spPr>
          <a:xfrm>
            <a:off x="866900" y="4415410"/>
            <a:ext cx="4647426" cy="1200329"/>
          </a:xfrm>
          <a:prstGeom prst="rect">
            <a:avLst/>
          </a:prstGeom>
          <a:noFill/>
        </p:spPr>
        <p:txBody>
          <a:bodyPr wrap="none" rtlCol="0">
            <a:spAutoFit/>
          </a:bodyPr>
          <a:lstStyle/>
          <a:p>
            <a:r>
              <a:rPr lang="pt-BR" sz="7200" b="1" dirty="0"/>
              <a:t>DELEGUE</a:t>
            </a:r>
          </a:p>
        </p:txBody>
      </p:sp>
    </p:spTree>
    <p:extLst>
      <p:ext uri="{BB962C8B-B14F-4D97-AF65-F5344CB8AC3E}">
        <p14:creationId xmlns:p14="http://schemas.microsoft.com/office/powerpoint/2010/main" val="198350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tângulo 1">
            <a:extLst>
              <a:ext uri="{FF2B5EF4-FFF2-40B4-BE49-F238E27FC236}">
                <a16:creationId xmlns:a16="http://schemas.microsoft.com/office/drawing/2014/main" id="{658C2309-37F1-48D9-8236-CBA6BDAEB361}"/>
              </a:ext>
            </a:extLst>
          </p:cNvPr>
          <p:cNvSpPr>
            <a:spLocks noChangeArrowheads="1"/>
          </p:cNvSpPr>
          <p:nvPr/>
        </p:nvSpPr>
        <p:spPr bwMode="auto">
          <a:xfrm>
            <a:off x="0" y="0"/>
            <a:ext cx="6119813" cy="3365500"/>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3" name="Retângulo 6">
            <a:extLst>
              <a:ext uri="{FF2B5EF4-FFF2-40B4-BE49-F238E27FC236}">
                <a16:creationId xmlns:a16="http://schemas.microsoft.com/office/drawing/2014/main" id="{E100EC0C-D334-46B8-A877-33A82B78B786}"/>
              </a:ext>
            </a:extLst>
          </p:cNvPr>
          <p:cNvSpPr>
            <a:spLocks noChangeArrowheads="1"/>
          </p:cNvSpPr>
          <p:nvPr/>
        </p:nvSpPr>
        <p:spPr bwMode="auto">
          <a:xfrm>
            <a:off x="6219825" y="0"/>
            <a:ext cx="6119813" cy="3505200"/>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4" name="Retângulo 7">
            <a:extLst>
              <a:ext uri="{FF2B5EF4-FFF2-40B4-BE49-F238E27FC236}">
                <a16:creationId xmlns:a16="http://schemas.microsoft.com/office/drawing/2014/main" id="{8AB21327-E8A0-4656-9503-EEBF09A6E1D6}"/>
              </a:ext>
            </a:extLst>
          </p:cNvPr>
          <p:cNvSpPr>
            <a:spLocks noChangeArrowheads="1"/>
          </p:cNvSpPr>
          <p:nvPr/>
        </p:nvSpPr>
        <p:spPr bwMode="auto">
          <a:xfrm>
            <a:off x="6072188" y="3505200"/>
            <a:ext cx="6119812" cy="3373438"/>
          </a:xfrm>
          <a:prstGeom prst="rect">
            <a:avLst/>
          </a:prstGeom>
          <a:solidFill>
            <a:srgbClr val="008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5" name="Retângulo 8">
            <a:extLst>
              <a:ext uri="{FF2B5EF4-FFF2-40B4-BE49-F238E27FC236}">
                <a16:creationId xmlns:a16="http://schemas.microsoft.com/office/drawing/2014/main" id="{9E28624B-859C-4C82-8FF6-1152D09FC00E}"/>
              </a:ext>
            </a:extLst>
          </p:cNvPr>
          <p:cNvSpPr>
            <a:spLocks noChangeArrowheads="1"/>
          </p:cNvSpPr>
          <p:nvPr/>
        </p:nvSpPr>
        <p:spPr bwMode="auto">
          <a:xfrm>
            <a:off x="-23813" y="3505200"/>
            <a:ext cx="6119813" cy="3352800"/>
          </a:xfrm>
          <a:prstGeom prst="rect">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16" name="CaixaDeTexto 15">
            <a:extLst>
              <a:ext uri="{FF2B5EF4-FFF2-40B4-BE49-F238E27FC236}">
                <a16:creationId xmlns:a16="http://schemas.microsoft.com/office/drawing/2014/main" id="{688A2ABF-A996-4AC8-B2C4-D2449BFFE604}"/>
              </a:ext>
            </a:extLst>
          </p:cNvPr>
          <p:cNvSpPr txBox="1"/>
          <p:nvPr/>
        </p:nvSpPr>
        <p:spPr bwMode="auto">
          <a:xfrm>
            <a:off x="609600" y="59055"/>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Urgente e importante</a:t>
            </a:r>
          </a:p>
        </p:txBody>
      </p:sp>
      <p:sp>
        <p:nvSpPr>
          <p:cNvPr id="22" name="CaixaDeTexto 21">
            <a:extLst>
              <a:ext uri="{FF2B5EF4-FFF2-40B4-BE49-F238E27FC236}">
                <a16:creationId xmlns:a16="http://schemas.microsoft.com/office/drawing/2014/main" id="{572B7722-0921-41D4-90ED-2AE07551409B}"/>
              </a:ext>
            </a:extLst>
          </p:cNvPr>
          <p:cNvSpPr txBox="1"/>
          <p:nvPr/>
        </p:nvSpPr>
        <p:spPr bwMode="auto">
          <a:xfrm>
            <a:off x="7375474" y="62595"/>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pt-BR" sz="2400" b="1" dirty="0">
                <a:solidFill>
                  <a:srgbClr val="FFFFFF"/>
                </a:solidFill>
                <a:latin typeface="Arial Narrow" panose="020B0606020202030204" pitchFamily="34" charset="0"/>
                <a:cs typeface="Arial" panose="020B0604020202020204" pitchFamily="34" charset="0"/>
              </a:rPr>
              <a:t>Não u</a:t>
            </a:r>
            <a:r>
              <a:rPr kumimoji="0" lang="pt-BR" sz="24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rgente</a:t>
            </a: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e importante</a:t>
            </a:r>
          </a:p>
        </p:txBody>
      </p:sp>
      <p:sp>
        <p:nvSpPr>
          <p:cNvPr id="20" name="CaixaDeTexto 19">
            <a:extLst>
              <a:ext uri="{FF2B5EF4-FFF2-40B4-BE49-F238E27FC236}">
                <a16:creationId xmlns:a16="http://schemas.microsoft.com/office/drawing/2014/main" id="{E7677644-2192-453D-94EF-4891930B1F4E}"/>
              </a:ext>
            </a:extLst>
          </p:cNvPr>
          <p:cNvSpPr txBox="1"/>
          <p:nvPr/>
        </p:nvSpPr>
        <p:spPr>
          <a:xfrm>
            <a:off x="1623241" y="685823"/>
            <a:ext cx="1945758" cy="461665"/>
          </a:xfrm>
          <a:prstGeom prst="rect">
            <a:avLst/>
          </a:prstGeom>
          <a:noFill/>
        </p:spPr>
        <p:txBody>
          <a:bodyPr wrap="square" rtlCol="0">
            <a:spAutoFit/>
          </a:bodyPr>
          <a:lstStyle/>
          <a:p>
            <a:pPr algn="ctr"/>
            <a:r>
              <a:rPr lang="pt-BR" sz="2400" b="1" dirty="0">
                <a:latin typeface="Arial Narrow" panose="020B0606020202030204" pitchFamily="34" charset="0"/>
              </a:rPr>
              <a:t>I BOMBEIRO</a:t>
            </a:r>
          </a:p>
        </p:txBody>
      </p:sp>
      <p:sp>
        <p:nvSpPr>
          <p:cNvPr id="21" name="CaixaDeTexto 20">
            <a:extLst>
              <a:ext uri="{FF2B5EF4-FFF2-40B4-BE49-F238E27FC236}">
                <a16:creationId xmlns:a16="http://schemas.microsoft.com/office/drawing/2014/main" id="{26E5417F-B652-451B-BF2C-850E3A9BED8B}"/>
              </a:ext>
            </a:extLst>
          </p:cNvPr>
          <p:cNvSpPr txBox="1"/>
          <p:nvPr/>
        </p:nvSpPr>
        <p:spPr>
          <a:xfrm>
            <a:off x="754907" y="1274161"/>
            <a:ext cx="4491330"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Crises</a:t>
            </a:r>
          </a:p>
          <a:p>
            <a:pPr>
              <a:lnSpc>
                <a:spcPct val="80000"/>
              </a:lnSpc>
            </a:pPr>
            <a:r>
              <a:rPr lang="pt-BR" sz="2800" dirty="0">
                <a:latin typeface="Arial Narrow" panose="020B0606020202030204" pitchFamily="34" charset="0"/>
              </a:rPr>
              <a:t>Problemas urgentes</a:t>
            </a:r>
          </a:p>
          <a:p>
            <a:pPr>
              <a:lnSpc>
                <a:spcPct val="80000"/>
              </a:lnSpc>
            </a:pPr>
            <a:r>
              <a:rPr lang="pt-BR" sz="2800" dirty="0">
                <a:latin typeface="Arial Narrow" panose="020B0606020202030204" pitchFamily="34" charset="0"/>
              </a:rPr>
              <a:t>Projetos com prazo de entrega</a:t>
            </a:r>
          </a:p>
        </p:txBody>
      </p:sp>
      <p:sp>
        <p:nvSpPr>
          <p:cNvPr id="23" name="CaixaDeTexto 22">
            <a:extLst>
              <a:ext uri="{FF2B5EF4-FFF2-40B4-BE49-F238E27FC236}">
                <a16:creationId xmlns:a16="http://schemas.microsoft.com/office/drawing/2014/main" id="{6CCA0099-6A61-44F6-932F-A45C9EC53410}"/>
              </a:ext>
            </a:extLst>
          </p:cNvPr>
          <p:cNvSpPr txBox="1"/>
          <p:nvPr/>
        </p:nvSpPr>
        <p:spPr>
          <a:xfrm>
            <a:off x="6670164" y="689356"/>
            <a:ext cx="5415514" cy="461665"/>
          </a:xfrm>
          <a:prstGeom prst="rect">
            <a:avLst/>
          </a:prstGeom>
          <a:noFill/>
        </p:spPr>
        <p:txBody>
          <a:bodyPr wrap="square" rtlCol="0">
            <a:spAutoFit/>
          </a:bodyPr>
          <a:lstStyle/>
          <a:p>
            <a:pPr algn="ctr"/>
            <a:r>
              <a:rPr lang="pt-BR" sz="2400" b="1" dirty="0">
                <a:latin typeface="Arial Narrow" panose="020B0606020202030204" pitchFamily="34" charset="0"/>
              </a:rPr>
              <a:t>II TEMPO DE QUALIDADE</a:t>
            </a:r>
          </a:p>
        </p:txBody>
      </p:sp>
      <p:sp>
        <p:nvSpPr>
          <p:cNvPr id="24" name="CaixaDeTexto 23">
            <a:extLst>
              <a:ext uri="{FF2B5EF4-FFF2-40B4-BE49-F238E27FC236}">
                <a16:creationId xmlns:a16="http://schemas.microsoft.com/office/drawing/2014/main" id="{95DBD25C-DE59-40A4-93DF-BB227768B9CF}"/>
              </a:ext>
            </a:extLst>
          </p:cNvPr>
          <p:cNvSpPr txBox="1"/>
          <p:nvPr/>
        </p:nvSpPr>
        <p:spPr>
          <a:xfrm>
            <a:off x="6861549" y="1288341"/>
            <a:ext cx="5652973" cy="147117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Prevenção, aumento da aptidão</a:t>
            </a:r>
          </a:p>
          <a:p>
            <a:pPr>
              <a:lnSpc>
                <a:spcPct val="80000"/>
              </a:lnSpc>
            </a:pPr>
            <a:r>
              <a:rPr lang="pt-BR" sz="2800" dirty="0">
                <a:latin typeface="Arial Narrow" panose="020B0606020202030204" pitchFamily="34" charset="0"/>
              </a:rPr>
              <a:t>Construção de relacionamentos</a:t>
            </a:r>
          </a:p>
          <a:p>
            <a:pPr>
              <a:lnSpc>
                <a:spcPct val="80000"/>
              </a:lnSpc>
            </a:pPr>
            <a:r>
              <a:rPr lang="pt-BR" sz="2800" dirty="0">
                <a:latin typeface="Arial Narrow" panose="020B0606020202030204" pitchFamily="34" charset="0"/>
              </a:rPr>
              <a:t>Reconhecer novas oportunidades</a:t>
            </a:r>
          </a:p>
          <a:p>
            <a:pPr>
              <a:lnSpc>
                <a:spcPct val="80000"/>
              </a:lnSpc>
            </a:pPr>
            <a:r>
              <a:rPr lang="pt-BR" sz="2800" dirty="0">
                <a:latin typeface="Arial Narrow" panose="020B0606020202030204" pitchFamily="34" charset="0"/>
              </a:rPr>
              <a:t>Planejamento e recreação</a:t>
            </a:r>
          </a:p>
        </p:txBody>
      </p:sp>
      <p:sp>
        <p:nvSpPr>
          <p:cNvPr id="28" name="CaixaDeTexto 27">
            <a:extLst>
              <a:ext uri="{FF2B5EF4-FFF2-40B4-BE49-F238E27FC236}">
                <a16:creationId xmlns:a16="http://schemas.microsoft.com/office/drawing/2014/main" id="{D0C59808-F658-4611-B574-6DDFF4DD3A7A}"/>
              </a:ext>
            </a:extLst>
          </p:cNvPr>
          <p:cNvSpPr txBox="1"/>
          <p:nvPr/>
        </p:nvSpPr>
        <p:spPr>
          <a:xfrm>
            <a:off x="418201" y="4860887"/>
            <a:ext cx="5440114"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Interrupções, alguns e-mails, ligações, relatórios, reuniões, assuntos urgentes, atividades populares </a:t>
            </a:r>
          </a:p>
        </p:txBody>
      </p:sp>
      <p:sp>
        <p:nvSpPr>
          <p:cNvPr id="30" name="CaixaDeTexto 29">
            <a:extLst>
              <a:ext uri="{FF2B5EF4-FFF2-40B4-BE49-F238E27FC236}">
                <a16:creationId xmlns:a16="http://schemas.microsoft.com/office/drawing/2014/main" id="{C5C4ECF0-D290-4F8E-9E15-8D939425E778}"/>
              </a:ext>
            </a:extLst>
          </p:cNvPr>
          <p:cNvSpPr txBox="1"/>
          <p:nvPr/>
        </p:nvSpPr>
        <p:spPr>
          <a:xfrm>
            <a:off x="6436254" y="4850257"/>
            <a:ext cx="5748660"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Trivialidades, alguns e-mails, telefonemas, processos automáticos, gastadores de tempo, atividades que dão prazer</a:t>
            </a:r>
          </a:p>
        </p:txBody>
      </p:sp>
      <p:sp>
        <p:nvSpPr>
          <p:cNvPr id="25" name="CaixaDeTexto 24">
            <a:extLst>
              <a:ext uri="{FF2B5EF4-FFF2-40B4-BE49-F238E27FC236}">
                <a16:creationId xmlns:a16="http://schemas.microsoft.com/office/drawing/2014/main" id="{28B82219-C435-4794-9DB4-2CF55585A35E}"/>
              </a:ext>
            </a:extLst>
          </p:cNvPr>
          <p:cNvSpPr txBox="1"/>
          <p:nvPr/>
        </p:nvSpPr>
        <p:spPr bwMode="auto">
          <a:xfrm>
            <a:off x="1633866" y="3656439"/>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Urgente e não importante</a:t>
            </a:r>
          </a:p>
        </p:txBody>
      </p:sp>
      <p:sp>
        <p:nvSpPr>
          <p:cNvPr id="26" name="CaixaDeTexto 25">
            <a:extLst>
              <a:ext uri="{FF2B5EF4-FFF2-40B4-BE49-F238E27FC236}">
                <a16:creationId xmlns:a16="http://schemas.microsoft.com/office/drawing/2014/main" id="{EE90CF17-40E9-4336-92CD-287D6B704B88}"/>
              </a:ext>
            </a:extLst>
          </p:cNvPr>
          <p:cNvSpPr txBox="1"/>
          <p:nvPr/>
        </p:nvSpPr>
        <p:spPr bwMode="auto">
          <a:xfrm>
            <a:off x="5688425" y="3656439"/>
            <a:ext cx="5061092" cy="387794"/>
          </a:xfrm>
          <a:prstGeom prst="rect">
            <a:avLst/>
          </a:prstGeom>
          <a:noFill/>
          <a:effectLst>
            <a:outerShdw blurRad="203200" dist="38100" dir="2700000" algn="tl" rotWithShape="0">
              <a:prstClr val="black"/>
            </a:outerShdw>
          </a:effectLst>
        </p:spPr>
        <p:txBody>
          <a:bodyPr wrap="square"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pt-BR" sz="2400" b="1" dirty="0">
                <a:solidFill>
                  <a:srgbClr val="FFFFFF"/>
                </a:solidFill>
                <a:latin typeface="Arial Narrow" panose="020B0606020202030204" pitchFamily="34" charset="0"/>
                <a:cs typeface="Arial" panose="020B0604020202020204" pitchFamily="34" charset="0"/>
              </a:rPr>
              <a:t>Não u</a:t>
            </a:r>
            <a:r>
              <a:rPr kumimoji="0" lang="pt-BR" sz="24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rgente</a:t>
            </a: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e não importante</a:t>
            </a:r>
          </a:p>
        </p:txBody>
      </p:sp>
      <p:sp>
        <p:nvSpPr>
          <p:cNvPr id="27" name="CaixaDeTexto 26">
            <a:extLst>
              <a:ext uri="{FF2B5EF4-FFF2-40B4-BE49-F238E27FC236}">
                <a16:creationId xmlns:a16="http://schemas.microsoft.com/office/drawing/2014/main" id="{A02B58F0-4ECC-43BB-94BA-7C87B3F6F5C7}"/>
              </a:ext>
            </a:extLst>
          </p:cNvPr>
          <p:cNvSpPr txBox="1"/>
          <p:nvPr/>
        </p:nvSpPr>
        <p:spPr>
          <a:xfrm>
            <a:off x="265805" y="4176849"/>
            <a:ext cx="4919346" cy="461665"/>
          </a:xfrm>
          <a:prstGeom prst="rect">
            <a:avLst/>
          </a:prstGeom>
          <a:noFill/>
        </p:spPr>
        <p:txBody>
          <a:bodyPr wrap="square" rtlCol="0">
            <a:spAutoFit/>
          </a:bodyPr>
          <a:lstStyle/>
          <a:p>
            <a:pPr algn="ctr"/>
            <a:r>
              <a:rPr lang="pt-BR" sz="2400" b="1" dirty="0">
                <a:latin typeface="Arial Narrow" panose="020B0606020202030204" pitchFamily="34" charset="0"/>
              </a:rPr>
              <a:t>III DISTRAÇÃO</a:t>
            </a:r>
          </a:p>
        </p:txBody>
      </p:sp>
      <p:sp>
        <p:nvSpPr>
          <p:cNvPr id="29" name="CaixaDeTexto 28">
            <a:extLst>
              <a:ext uri="{FF2B5EF4-FFF2-40B4-BE49-F238E27FC236}">
                <a16:creationId xmlns:a16="http://schemas.microsoft.com/office/drawing/2014/main" id="{1E79C365-A5C3-4E9A-B9C9-C2809AC4B0F4}"/>
              </a:ext>
            </a:extLst>
          </p:cNvPr>
          <p:cNvSpPr txBox="1"/>
          <p:nvPr/>
        </p:nvSpPr>
        <p:spPr>
          <a:xfrm>
            <a:off x="5870030" y="4170371"/>
            <a:ext cx="6429151" cy="461665"/>
          </a:xfrm>
          <a:prstGeom prst="rect">
            <a:avLst/>
          </a:prstGeom>
          <a:noFill/>
        </p:spPr>
        <p:txBody>
          <a:bodyPr wrap="square" rtlCol="0">
            <a:spAutoFit/>
          </a:bodyPr>
          <a:lstStyle/>
          <a:p>
            <a:pPr algn="ctr"/>
            <a:r>
              <a:rPr lang="pt-BR" sz="2400" b="1" dirty="0">
                <a:latin typeface="Arial Narrow" panose="020B0606020202030204" pitchFamily="34" charset="0"/>
              </a:rPr>
              <a:t>IV DESPERDIÇADORES DE TEMPO</a:t>
            </a:r>
          </a:p>
        </p:txBody>
      </p:sp>
      <p:sp>
        <p:nvSpPr>
          <p:cNvPr id="3" name="Retângulo 2">
            <a:extLst>
              <a:ext uri="{FF2B5EF4-FFF2-40B4-BE49-F238E27FC236}">
                <a16:creationId xmlns:a16="http://schemas.microsoft.com/office/drawing/2014/main" id="{B527B27D-A9DC-46F1-A546-E200EFB3813A}"/>
              </a:ext>
            </a:extLst>
          </p:cNvPr>
          <p:cNvSpPr/>
          <p:nvPr/>
        </p:nvSpPr>
        <p:spPr bwMode="auto">
          <a:xfrm>
            <a:off x="-23813" y="0"/>
            <a:ext cx="12215813" cy="6878638"/>
          </a:xfrm>
          <a:prstGeom prst="rect">
            <a:avLst/>
          </a:prstGeom>
          <a:solidFill>
            <a:srgbClr val="000000">
              <a:alpha val="7215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1" i="1" u="none" strike="noStrike" cap="none" normalizeH="0" baseline="0">
              <a:ln>
                <a:noFill/>
              </a:ln>
              <a:solidFill>
                <a:schemeClr val="bg1"/>
              </a:solidFill>
              <a:effectLst/>
              <a:latin typeface="Times New Roman" pitchFamily="18" charset="0"/>
            </a:endParaRPr>
          </a:p>
        </p:txBody>
      </p:sp>
      <p:cxnSp>
        <p:nvCxnSpPr>
          <p:cNvPr id="87046" name="Conector reto 3">
            <a:extLst>
              <a:ext uri="{FF2B5EF4-FFF2-40B4-BE49-F238E27FC236}">
                <a16:creationId xmlns:a16="http://schemas.microsoft.com/office/drawing/2014/main" id="{B62B54BF-2A15-4659-BCFF-DBFA14FD4C58}"/>
              </a:ext>
            </a:extLst>
          </p:cNvPr>
          <p:cNvCxnSpPr>
            <a:cxnSpLocks noChangeShapeType="1"/>
          </p:cNvCxnSpPr>
          <p:nvPr/>
        </p:nvCxnSpPr>
        <p:spPr bwMode="auto">
          <a:xfrm>
            <a:off x="6119813"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87056" name="Conector reto 3">
            <a:extLst>
              <a:ext uri="{FF2B5EF4-FFF2-40B4-BE49-F238E27FC236}">
                <a16:creationId xmlns:a16="http://schemas.microsoft.com/office/drawing/2014/main" id="{671AACED-0601-41FB-B9C8-E04BAD3C8936}"/>
              </a:ext>
            </a:extLst>
          </p:cNvPr>
          <p:cNvCxnSpPr>
            <a:cxnSpLocks noChangeShapeType="1"/>
          </p:cNvCxnSpPr>
          <p:nvPr/>
        </p:nvCxnSpPr>
        <p:spPr bwMode="auto">
          <a:xfrm>
            <a:off x="5735638"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57" name="Retângulo 4">
            <a:extLst>
              <a:ext uri="{FF2B5EF4-FFF2-40B4-BE49-F238E27FC236}">
                <a16:creationId xmlns:a16="http://schemas.microsoft.com/office/drawing/2014/main" id="{3135062A-4BA4-4CB2-B777-8D903BE37550}"/>
              </a:ext>
            </a:extLst>
          </p:cNvPr>
          <p:cNvSpPr>
            <a:spLocks noChangeArrowheads="1"/>
          </p:cNvSpPr>
          <p:nvPr/>
        </p:nvSpPr>
        <p:spPr bwMode="auto">
          <a:xfrm>
            <a:off x="6103938" y="0"/>
            <a:ext cx="176212" cy="7339013"/>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8" name="CaixaDeTexto 5">
            <a:extLst>
              <a:ext uri="{FF2B5EF4-FFF2-40B4-BE49-F238E27FC236}">
                <a16:creationId xmlns:a16="http://schemas.microsoft.com/office/drawing/2014/main" id="{8E8308AD-438B-4D9F-8473-9731F041A0B9}"/>
              </a:ext>
            </a:extLst>
          </p:cNvPr>
          <p:cNvSpPr txBox="1">
            <a:spLocks noChangeArrowheads="1"/>
          </p:cNvSpPr>
          <p:nvPr/>
        </p:nvSpPr>
        <p:spPr bwMode="auto">
          <a:xfrm>
            <a:off x="4996609" y="0"/>
            <a:ext cx="2385012"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IMPORTANTE</a:t>
            </a:r>
          </a:p>
        </p:txBody>
      </p:sp>
      <p:sp>
        <p:nvSpPr>
          <p:cNvPr id="87059" name="CaixaDeTexto 16">
            <a:extLst>
              <a:ext uri="{FF2B5EF4-FFF2-40B4-BE49-F238E27FC236}">
                <a16:creationId xmlns:a16="http://schemas.microsoft.com/office/drawing/2014/main" id="{B4422FAF-17AE-4257-A0DC-4F8FEED8016A}"/>
              </a:ext>
            </a:extLst>
          </p:cNvPr>
          <p:cNvSpPr txBox="1">
            <a:spLocks noChangeArrowheads="1"/>
          </p:cNvSpPr>
          <p:nvPr/>
        </p:nvSpPr>
        <p:spPr bwMode="auto">
          <a:xfrm>
            <a:off x="4564916" y="6273800"/>
            <a:ext cx="3226589"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 IMPORTANTE</a:t>
            </a:r>
          </a:p>
        </p:txBody>
      </p:sp>
      <p:sp>
        <p:nvSpPr>
          <p:cNvPr id="87047" name="Retângulo 12">
            <a:extLst>
              <a:ext uri="{FF2B5EF4-FFF2-40B4-BE49-F238E27FC236}">
                <a16:creationId xmlns:a16="http://schemas.microsoft.com/office/drawing/2014/main" id="{F43C5736-8514-44AE-81D1-EA2898376196}"/>
              </a:ext>
            </a:extLst>
          </p:cNvPr>
          <p:cNvSpPr>
            <a:spLocks noChangeArrowheads="1"/>
          </p:cNvSpPr>
          <p:nvPr/>
        </p:nvSpPr>
        <p:spPr bwMode="auto">
          <a:xfrm rot="-5400000">
            <a:off x="6055519" y="-2778919"/>
            <a:ext cx="152400" cy="1241583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8" name="Retângulo 25">
            <a:extLst>
              <a:ext uri="{FF2B5EF4-FFF2-40B4-BE49-F238E27FC236}">
                <a16:creationId xmlns:a16="http://schemas.microsoft.com/office/drawing/2014/main" id="{8F440EC3-D66A-4B19-90B5-0A475F78E43F}"/>
              </a:ext>
            </a:extLst>
          </p:cNvPr>
          <p:cNvSpPr>
            <a:spLocks noChangeArrowheads="1"/>
          </p:cNvSpPr>
          <p:nvPr/>
        </p:nvSpPr>
        <p:spPr bwMode="auto">
          <a:xfrm>
            <a:off x="10134600" y="2819400"/>
            <a:ext cx="2233613"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9" name="CaixaDeTexto 15">
            <a:extLst>
              <a:ext uri="{FF2B5EF4-FFF2-40B4-BE49-F238E27FC236}">
                <a16:creationId xmlns:a16="http://schemas.microsoft.com/office/drawing/2014/main" id="{F136DE7B-64D3-4398-B498-C054C8587F91}"/>
              </a:ext>
            </a:extLst>
          </p:cNvPr>
          <p:cNvSpPr txBox="1">
            <a:spLocks noChangeArrowheads="1"/>
          </p:cNvSpPr>
          <p:nvPr/>
        </p:nvSpPr>
        <p:spPr bwMode="auto">
          <a:xfrm>
            <a:off x="10223202" y="3025890"/>
            <a:ext cx="2205038"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a:t>
            </a:r>
          </a:p>
          <a:p>
            <a:pPr marL="0" marR="0" lvl="0" indent="0" algn="l" defTabSz="914400" rtl="0" eaLnBrk="0" fontAlgn="base" latinLnBrk="0" hangingPunct="0">
              <a:lnSpc>
                <a:spcPct val="70000"/>
              </a:lnSpc>
              <a:spcBef>
                <a:spcPct val="0"/>
              </a:spcBef>
              <a:spcAft>
                <a:spcPct val="0"/>
              </a:spcAft>
              <a:buClrTx/>
              <a:buSzTx/>
              <a:buFontTx/>
              <a:buNone/>
              <a:tabLst/>
              <a:defRPr/>
            </a:pPr>
            <a:r>
              <a:rPr lang="pt-BR" altLang="pt-BR" i="0" dirty="0">
                <a:solidFill>
                  <a:srgbClr val="000000"/>
                </a:solidFill>
                <a:latin typeface="Arial Narrow" panose="020B0606020202030204" pitchFamily="34" charset="0"/>
              </a:rPr>
              <a:t>URGENTE</a:t>
            </a: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87050" name="Retângulo 10">
            <a:extLst>
              <a:ext uri="{FF2B5EF4-FFF2-40B4-BE49-F238E27FC236}">
                <a16:creationId xmlns:a16="http://schemas.microsoft.com/office/drawing/2014/main" id="{5BD17CE6-B492-4156-9B3B-49F86B69DF87}"/>
              </a:ext>
            </a:extLst>
          </p:cNvPr>
          <p:cNvSpPr>
            <a:spLocks noChangeArrowheads="1"/>
          </p:cNvSpPr>
          <p:nvPr/>
        </p:nvSpPr>
        <p:spPr bwMode="auto">
          <a:xfrm>
            <a:off x="-76200" y="2819400"/>
            <a:ext cx="2057400"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1" name="CaixaDeTexto 24">
            <a:extLst>
              <a:ext uri="{FF2B5EF4-FFF2-40B4-BE49-F238E27FC236}">
                <a16:creationId xmlns:a16="http://schemas.microsoft.com/office/drawing/2014/main" id="{92D3F156-0BED-45EA-B2D4-C227C47F939E}"/>
              </a:ext>
            </a:extLst>
          </p:cNvPr>
          <p:cNvSpPr txBox="1">
            <a:spLocks noChangeArrowheads="1"/>
          </p:cNvSpPr>
          <p:nvPr/>
        </p:nvSpPr>
        <p:spPr bwMode="auto">
          <a:xfrm>
            <a:off x="0" y="2895600"/>
            <a:ext cx="1981200"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URGENTE</a:t>
            </a:r>
          </a:p>
        </p:txBody>
      </p:sp>
      <p:sp>
        <p:nvSpPr>
          <p:cNvPr id="33" name="CaixaDeTexto 32">
            <a:extLst>
              <a:ext uri="{FF2B5EF4-FFF2-40B4-BE49-F238E27FC236}">
                <a16:creationId xmlns:a16="http://schemas.microsoft.com/office/drawing/2014/main" id="{A9D7E311-3FA9-4447-B2F1-D2CF63F0EB76}"/>
              </a:ext>
            </a:extLst>
          </p:cNvPr>
          <p:cNvSpPr txBox="1"/>
          <p:nvPr/>
        </p:nvSpPr>
        <p:spPr>
          <a:xfrm>
            <a:off x="7396046" y="4411394"/>
            <a:ext cx="3826689" cy="1200329"/>
          </a:xfrm>
          <a:prstGeom prst="rect">
            <a:avLst/>
          </a:prstGeom>
          <a:noFill/>
        </p:spPr>
        <p:txBody>
          <a:bodyPr wrap="none" rtlCol="0">
            <a:spAutoFit/>
          </a:bodyPr>
          <a:lstStyle/>
          <a:p>
            <a:r>
              <a:rPr lang="pt-BR" sz="7200" b="1" dirty="0"/>
              <a:t>DELETE</a:t>
            </a:r>
          </a:p>
        </p:txBody>
      </p:sp>
    </p:spTree>
    <p:extLst>
      <p:ext uri="{BB962C8B-B14F-4D97-AF65-F5344CB8AC3E}">
        <p14:creationId xmlns:p14="http://schemas.microsoft.com/office/powerpoint/2010/main" val="374048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tângulo 1">
            <a:extLst>
              <a:ext uri="{FF2B5EF4-FFF2-40B4-BE49-F238E27FC236}">
                <a16:creationId xmlns:a16="http://schemas.microsoft.com/office/drawing/2014/main" id="{658C2309-37F1-48D9-8236-CBA6BDAEB361}"/>
              </a:ext>
            </a:extLst>
          </p:cNvPr>
          <p:cNvSpPr>
            <a:spLocks noChangeArrowheads="1"/>
          </p:cNvSpPr>
          <p:nvPr/>
        </p:nvSpPr>
        <p:spPr bwMode="auto">
          <a:xfrm>
            <a:off x="0" y="0"/>
            <a:ext cx="6119813" cy="3365500"/>
          </a:xfrm>
          <a:prstGeom prst="rect">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3" name="Retângulo 6">
            <a:extLst>
              <a:ext uri="{FF2B5EF4-FFF2-40B4-BE49-F238E27FC236}">
                <a16:creationId xmlns:a16="http://schemas.microsoft.com/office/drawing/2014/main" id="{E100EC0C-D334-46B8-A877-33A82B78B786}"/>
              </a:ext>
            </a:extLst>
          </p:cNvPr>
          <p:cNvSpPr>
            <a:spLocks noChangeArrowheads="1"/>
          </p:cNvSpPr>
          <p:nvPr/>
        </p:nvSpPr>
        <p:spPr bwMode="auto">
          <a:xfrm>
            <a:off x="6219825" y="0"/>
            <a:ext cx="6119813" cy="3505200"/>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4" name="Retângulo 7">
            <a:extLst>
              <a:ext uri="{FF2B5EF4-FFF2-40B4-BE49-F238E27FC236}">
                <a16:creationId xmlns:a16="http://schemas.microsoft.com/office/drawing/2014/main" id="{8AB21327-E8A0-4656-9503-EEBF09A6E1D6}"/>
              </a:ext>
            </a:extLst>
          </p:cNvPr>
          <p:cNvSpPr>
            <a:spLocks noChangeArrowheads="1"/>
          </p:cNvSpPr>
          <p:nvPr/>
        </p:nvSpPr>
        <p:spPr bwMode="auto">
          <a:xfrm>
            <a:off x="6072188" y="3505200"/>
            <a:ext cx="6119812" cy="3373438"/>
          </a:xfrm>
          <a:prstGeom prst="rect">
            <a:avLst/>
          </a:prstGeom>
          <a:solidFill>
            <a:srgbClr val="008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5" name="Retângulo 8">
            <a:extLst>
              <a:ext uri="{FF2B5EF4-FFF2-40B4-BE49-F238E27FC236}">
                <a16:creationId xmlns:a16="http://schemas.microsoft.com/office/drawing/2014/main" id="{9E28624B-859C-4C82-8FF6-1152D09FC00E}"/>
              </a:ext>
            </a:extLst>
          </p:cNvPr>
          <p:cNvSpPr>
            <a:spLocks noChangeArrowheads="1"/>
          </p:cNvSpPr>
          <p:nvPr/>
        </p:nvSpPr>
        <p:spPr bwMode="auto">
          <a:xfrm>
            <a:off x="-23813" y="3505200"/>
            <a:ext cx="6119813" cy="3352800"/>
          </a:xfrm>
          <a:prstGeom prst="rect">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16" name="CaixaDeTexto 15">
            <a:extLst>
              <a:ext uri="{FF2B5EF4-FFF2-40B4-BE49-F238E27FC236}">
                <a16:creationId xmlns:a16="http://schemas.microsoft.com/office/drawing/2014/main" id="{688A2ABF-A996-4AC8-B2C4-D2449BFFE604}"/>
              </a:ext>
            </a:extLst>
          </p:cNvPr>
          <p:cNvSpPr txBox="1"/>
          <p:nvPr/>
        </p:nvSpPr>
        <p:spPr bwMode="auto">
          <a:xfrm>
            <a:off x="609600" y="59055"/>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Urgente e importante</a:t>
            </a:r>
          </a:p>
        </p:txBody>
      </p:sp>
      <p:sp>
        <p:nvSpPr>
          <p:cNvPr id="22" name="CaixaDeTexto 21">
            <a:extLst>
              <a:ext uri="{FF2B5EF4-FFF2-40B4-BE49-F238E27FC236}">
                <a16:creationId xmlns:a16="http://schemas.microsoft.com/office/drawing/2014/main" id="{572B7722-0921-41D4-90ED-2AE07551409B}"/>
              </a:ext>
            </a:extLst>
          </p:cNvPr>
          <p:cNvSpPr txBox="1"/>
          <p:nvPr/>
        </p:nvSpPr>
        <p:spPr bwMode="auto">
          <a:xfrm>
            <a:off x="7375474" y="62595"/>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pt-BR" sz="2400" b="1" dirty="0">
                <a:solidFill>
                  <a:srgbClr val="FFFFFF"/>
                </a:solidFill>
                <a:latin typeface="Arial Narrow" panose="020B0606020202030204" pitchFamily="34" charset="0"/>
                <a:cs typeface="Arial" panose="020B0604020202020204" pitchFamily="34" charset="0"/>
              </a:rPr>
              <a:t>Não u</a:t>
            </a:r>
            <a:r>
              <a:rPr kumimoji="0" lang="pt-BR" sz="24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rgente</a:t>
            </a: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e importante</a:t>
            </a:r>
          </a:p>
        </p:txBody>
      </p:sp>
      <p:sp>
        <p:nvSpPr>
          <p:cNvPr id="20" name="CaixaDeTexto 19">
            <a:extLst>
              <a:ext uri="{FF2B5EF4-FFF2-40B4-BE49-F238E27FC236}">
                <a16:creationId xmlns:a16="http://schemas.microsoft.com/office/drawing/2014/main" id="{E7677644-2192-453D-94EF-4891930B1F4E}"/>
              </a:ext>
            </a:extLst>
          </p:cNvPr>
          <p:cNvSpPr txBox="1"/>
          <p:nvPr/>
        </p:nvSpPr>
        <p:spPr>
          <a:xfrm>
            <a:off x="1623241" y="685823"/>
            <a:ext cx="1945758" cy="461665"/>
          </a:xfrm>
          <a:prstGeom prst="rect">
            <a:avLst/>
          </a:prstGeom>
          <a:noFill/>
        </p:spPr>
        <p:txBody>
          <a:bodyPr wrap="square" rtlCol="0">
            <a:spAutoFit/>
          </a:bodyPr>
          <a:lstStyle/>
          <a:p>
            <a:pPr algn="ctr"/>
            <a:r>
              <a:rPr lang="pt-BR" sz="2400" b="1" dirty="0">
                <a:latin typeface="Arial Narrow" panose="020B0606020202030204" pitchFamily="34" charset="0"/>
              </a:rPr>
              <a:t>I BOMBEIRO</a:t>
            </a:r>
          </a:p>
        </p:txBody>
      </p:sp>
      <p:sp>
        <p:nvSpPr>
          <p:cNvPr id="21" name="CaixaDeTexto 20">
            <a:extLst>
              <a:ext uri="{FF2B5EF4-FFF2-40B4-BE49-F238E27FC236}">
                <a16:creationId xmlns:a16="http://schemas.microsoft.com/office/drawing/2014/main" id="{26E5417F-B652-451B-BF2C-850E3A9BED8B}"/>
              </a:ext>
            </a:extLst>
          </p:cNvPr>
          <p:cNvSpPr txBox="1"/>
          <p:nvPr/>
        </p:nvSpPr>
        <p:spPr>
          <a:xfrm>
            <a:off x="754907" y="1274161"/>
            <a:ext cx="4491330"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Crises</a:t>
            </a:r>
          </a:p>
          <a:p>
            <a:pPr>
              <a:lnSpc>
                <a:spcPct val="80000"/>
              </a:lnSpc>
            </a:pPr>
            <a:r>
              <a:rPr lang="pt-BR" sz="2800" dirty="0">
                <a:latin typeface="Arial Narrow" panose="020B0606020202030204" pitchFamily="34" charset="0"/>
              </a:rPr>
              <a:t>Problemas urgentes</a:t>
            </a:r>
          </a:p>
          <a:p>
            <a:pPr>
              <a:lnSpc>
                <a:spcPct val="80000"/>
              </a:lnSpc>
            </a:pPr>
            <a:r>
              <a:rPr lang="pt-BR" sz="2800" dirty="0">
                <a:latin typeface="Arial Narrow" panose="020B0606020202030204" pitchFamily="34" charset="0"/>
              </a:rPr>
              <a:t>Projetos com prazo de entrega</a:t>
            </a:r>
          </a:p>
        </p:txBody>
      </p:sp>
      <p:sp>
        <p:nvSpPr>
          <p:cNvPr id="23" name="CaixaDeTexto 22">
            <a:extLst>
              <a:ext uri="{FF2B5EF4-FFF2-40B4-BE49-F238E27FC236}">
                <a16:creationId xmlns:a16="http://schemas.microsoft.com/office/drawing/2014/main" id="{6CCA0099-6A61-44F6-932F-A45C9EC53410}"/>
              </a:ext>
            </a:extLst>
          </p:cNvPr>
          <p:cNvSpPr txBox="1"/>
          <p:nvPr/>
        </p:nvSpPr>
        <p:spPr>
          <a:xfrm>
            <a:off x="6670164" y="689356"/>
            <a:ext cx="5415514" cy="461665"/>
          </a:xfrm>
          <a:prstGeom prst="rect">
            <a:avLst/>
          </a:prstGeom>
          <a:noFill/>
        </p:spPr>
        <p:txBody>
          <a:bodyPr wrap="square" rtlCol="0">
            <a:spAutoFit/>
          </a:bodyPr>
          <a:lstStyle/>
          <a:p>
            <a:pPr algn="ctr"/>
            <a:r>
              <a:rPr lang="pt-BR" sz="2400" b="1" dirty="0">
                <a:latin typeface="Arial Narrow" panose="020B0606020202030204" pitchFamily="34" charset="0"/>
              </a:rPr>
              <a:t>II TEMPO DE QUALIDADE</a:t>
            </a:r>
          </a:p>
        </p:txBody>
      </p:sp>
      <p:sp>
        <p:nvSpPr>
          <p:cNvPr id="24" name="CaixaDeTexto 23">
            <a:extLst>
              <a:ext uri="{FF2B5EF4-FFF2-40B4-BE49-F238E27FC236}">
                <a16:creationId xmlns:a16="http://schemas.microsoft.com/office/drawing/2014/main" id="{95DBD25C-DE59-40A4-93DF-BB227768B9CF}"/>
              </a:ext>
            </a:extLst>
          </p:cNvPr>
          <p:cNvSpPr txBox="1"/>
          <p:nvPr/>
        </p:nvSpPr>
        <p:spPr>
          <a:xfrm>
            <a:off x="6861549" y="1288341"/>
            <a:ext cx="5652973" cy="147117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Prevenção, aumento da aptidão</a:t>
            </a:r>
          </a:p>
          <a:p>
            <a:pPr>
              <a:lnSpc>
                <a:spcPct val="80000"/>
              </a:lnSpc>
            </a:pPr>
            <a:r>
              <a:rPr lang="pt-BR" sz="2800" dirty="0">
                <a:latin typeface="Arial Narrow" panose="020B0606020202030204" pitchFamily="34" charset="0"/>
              </a:rPr>
              <a:t>Construção de relacionamentos</a:t>
            </a:r>
          </a:p>
          <a:p>
            <a:pPr>
              <a:lnSpc>
                <a:spcPct val="80000"/>
              </a:lnSpc>
            </a:pPr>
            <a:r>
              <a:rPr lang="pt-BR" sz="2800" dirty="0">
                <a:latin typeface="Arial Narrow" panose="020B0606020202030204" pitchFamily="34" charset="0"/>
              </a:rPr>
              <a:t>Reconhecer novas oportunidades</a:t>
            </a:r>
          </a:p>
          <a:p>
            <a:pPr>
              <a:lnSpc>
                <a:spcPct val="80000"/>
              </a:lnSpc>
            </a:pPr>
            <a:r>
              <a:rPr lang="pt-BR" sz="2800" dirty="0">
                <a:latin typeface="Arial Narrow" panose="020B0606020202030204" pitchFamily="34" charset="0"/>
              </a:rPr>
              <a:t>Planejamento e recreação</a:t>
            </a:r>
          </a:p>
        </p:txBody>
      </p:sp>
      <p:sp>
        <p:nvSpPr>
          <p:cNvPr id="28" name="CaixaDeTexto 27">
            <a:extLst>
              <a:ext uri="{FF2B5EF4-FFF2-40B4-BE49-F238E27FC236}">
                <a16:creationId xmlns:a16="http://schemas.microsoft.com/office/drawing/2014/main" id="{D0C59808-F658-4611-B574-6DDFF4DD3A7A}"/>
              </a:ext>
            </a:extLst>
          </p:cNvPr>
          <p:cNvSpPr txBox="1"/>
          <p:nvPr/>
        </p:nvSpPr>
        <p:spPr>
          <a:xfrm>
            <a:off x="418201" y="4860887"/>
            <a:ext cx="5440114"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Interrupções, alguns e-mails, ligações, relatórios, reuniões, assuntos urgentes, atividades populares </a:t>
            </a:r>
          </a:p>
        </p:txBody>
      </p:sp>
      <p:sp>
        <p:nvSpPr>
          <p:cNvPr id="30" name="CaixaDeTexto 29">
            <a:extLst>
              <a:ext uri="{FF2B5EF4-FFF2-40B4-BE49-F238E27FC236}">
                <a16:creationId xmlns:a16="http://schemas.microsoft.com/office/drawing/2014/main" id="{C5C4ECF0-D290-4F8E-9E15-8D939425E778}"/>
              </a:ext>
            </a:extLst>
          </p:cNvPr>
          <p:cNvSpPr txBox="1"/>
          <p:nvPr/>
        </p:nvSpPr>
        <p:spPr>
          <a:xfrm>
            <a:off x="6436254" y="4850257"/>
            <a:ext cx="5748660" cy="1126462"/>
          </a:xfrm>
          <a:prstGeom prst="rect">
            <a:avLst/>
          </a:prstGeom>
          <a:noFill/>
        </p:spPr>
        <p:txBody>
          <a:bodyPr wrap="square" rtlCol="0">
            <a:spAutoFit/>
          </a:bodyPr>
          <a:lstStyle/>
          <a:p>
            <a:pPr>
              <a:lnSpc>
                <a:spcPct val="80000"/>
              </a:lnSpc>
            </a:pPr>
            <a:r>
              <a:rPr lang="pt-BR" sz="2800" dirty="0">
                <a:latin typeface="Arial Narrow" panose="020B0606020202030204" pitchFamily="34" charset="0"/>
              </a:rPr>
              <a:t>Trivialidades, alguns e-mails, telefonemas, processos automáticos, gastadores de tempo, atividades que dão prazer</a:t>
            </a:r>
          </a:p>
        </p:txBody>
      </p:sp>
      <p:sp>
        <p:nvSpPr>
          <p:cNvPr id="25" name="CaixaDeTexto 24">
            <a:extLst>
              <a:ext uri="{FF2B5EF4-FFF2-40B4-BE49-F238E27FC236}">
                <a16:creationId xmlns:a16="http://schemas.microsoft.com/office/drawing/2014/main" id="{28B82219-C435-4794-9DB4-2CF55585A35E}"/>
              </a:ext>
            </a:extLst>
          </p:cNvPr>
          <p:cNvSpPr txBox="1"/>
          <p:nvPr/>
        </p:nvSpPr>
        <p:spPr bwMode="auto">
          <a:xfrm>
            <a:off x="1633866" y="3656439"/>
            <a:ext cx="4495800" cy="387794"/>
          </a:xfrm>
          <a:prstGeom prst="rect">
            <a:avLst/>
          </a:prstGeom>
          <a:noFill/>
          <a:effectLst>
            <a:outerShdw blurRad="203200" dist="38100" dir="2700000" algn="tl" rotWithShape="0">
              <a:prstClr val="black"/>
            </a:outerShdw>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Urgente e não importante</a:t>
            </a:r>
          </a:p>
        </p:txBody>
      </p:sp>
      <p:sp>
        <p:nvSpPr>
          <p:cNvPr id="26" name="CaixaDeTexto 25">
            <a:extLst>
              <a:ext uri="{FF2B5EF4-FFF2-40B4-BE49-F238E27FC236}">
                <a16:creationId xmlns:a16="http://schemas.microsoft.com/office/drawing/2014/main" id="{EE90CF17-40E9-4336-92CD-287D6B704B88}"/>
              </a:ext>
            </a:extLst>
          </p:cNvPr>
          <p:cNvSpPr txBox="1"/>
          <p:nvPr/>
        </p:nvSpPr>
        <p:spPr bwMode="auto">
          <a:xfrm>
            <a:off x="5688425" y="3656439"/>
            <a:ext cx="5061092" cy="387794"/>
          </a:xfrm>
          <a:prstGeom prst="rect">
            <a:avLst/>
          </a:prstGeom>
          <a:noFill/>
          <a:effectLst>
            <a:outerShdw blurRad="203200" dist="38100" dir="2700000" algn="tl" rotWithShape="0">
              <a:prstClr val="black"/>
            </a:outerShdw>
          </a:effectLst>
        </p:spPr>
        <p:txBody>
          <a:bodyPr wrap="square"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pt-BR" sz="2400" b="1" dirty="0">
                <a:solidFill>
                  <a:srgbClr val="FFFFFF"/>
                </a:solidFill>
                <a:latin typeface="Arial Narrow" panose="020B0606020202030204" pitchFamily="34" charset="0"/>
                <a:cs typeface="Arial" panose="020B0604020202020204" pitchFamily="34" charset="0"/>
              </a:rPr>
              <a:t>Não u</a:t>
            </a:r>
            <a:r>
              <a:rPr kumimoji="0" lang="pt-BR" sz="2400" b="1"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rgente</a:t>
            </a:r>
            <a:r>
              <a:rPr kumimoji="0" lang="pt-BR"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e não importante</a:t>
            </a:r>
          </a:p>
        </p:txBody>
      </p:sp>
      <p:sp>
        <p:nvSpPr>
          <p:cNvPr id="27" name="CaixaDeTexto 26">
            <a:extLst>
              <a:ext uri="{FF2B5EF4-FFF2-40B4-BE49-F238E27FC236}">
                <a16:creationId xmlns:a16="http://schemas.microsoft.com/office/drawing/2014/main" id="{A02B58F0-4ECC-43BB-94BA-7C87B3F6F5C7}"/>
              </a:ext>
            </a:extLst>
          </p:cNvPr>
          <p:cNvSpPr txBox="1"/>
          <p:nvPr/>
        </p:nvSpPr>
        <p:spPr>
          <a:xfrm>
            <a:off x="265805" y="4176849"/>
            <a:ext cx="4919346" cy="461665"/>
          </a:xfrm>
          <a:prstGeom prst="rect">
            <a:avLst/>
          </a:prstGeom>
          <a:noFill/>
        </p:spPr>
        <p:txBody>
          <a:bodyPr wrap="square" rtlCol="0">
            <a:spAutoFit/>
          </a:bodyPr>
          <a:lstStyle/>
          <a:p>
            <a:pPr algn="ctr"/>
            <a:r>
              <a:rPr lang="pt-BR" sz="2400" b="1" dirty="0">
                <a:latin typeface="Arial Narrow" panose="020B0606020202030204" pitchFamily="34" charset="0"/>
              </a:rPr>
              <a:t>III DISTRAÇÃO</a:t>
            </a:r>
          </a:p>
        </p:txBody>
      </p:sp>
      <p:sp>
        <p:nvSpPr>
          <p:cNvPr id="29" name="CaixaDeTexto 28">
            <a:extLst>
              <a:ext uri="{FF2B5EF4-FFF2-40B4-BE49-F238E27FC236}">
                <a16:creationId xmlns:a16="http://schemas.microsoft.com/office/drawing/2014/main" id="{1E79C365-A5C3-4E9A-B9C9-C2809AC4B0F4}"/>
              </a:ext>
            </a:extLst>
          </p:cNvPr>
          <p:cNvSpPr txBox="1"/>
          <p:nvPr/>
        </p:nvSpPr>
        <p:spPr>
          <a:xfrm>
            <a:off x="5870030" y="4170371"/>
            <a:ext cx="6429151" cy="461665"/>
          </a:xfrm>
          <a:prstGeom prst="rect">
            <a:avLst/>
          </a:prstGeom>
          <a:noFill/>
        </p:spPr>
        <p:txBody>
          <a:bodyPr wrap="square" rtlCol="0">
            <a:spAutoFit/>
          </a:bodyPr>
          <a:lstStyle/>
          <a:p>
            <a:pPr algn="ctr"/>
            <a:r>
              <a:rPr lang="pt-BR" sz="2400" b="1" dirty="0">
                <a:latin typeface="Arial Narrow" panose="020B0606020202030204" pitchFamily="34" charset="0"/>
              </a:rPr>
              <a:t>IV DESPERDIÇADORES DE TEMPO</a:t>
            </a:r>
          </a:p>
        </p:txBody>
      </p:sp>
      <p:sp>
        <p:nvSpPr>
          <p:cNvPr id="3" name="Retângulo 2">
            <a:extLst>
              <a:ext uri="{FF2B5EF4-FFF2-40B4-BE49-F238E27FC236}">
                <a16:creationId xmlns:a16="http://schemas.microsoft.com/office/drawing/2014/main" id="{B527B27D-A9DC-46F1-A546-E200EFB3813A}"/>
              </a:ext>
            </a:extLst>
          </p:cNvPr>
          <p:cNvSpPr/>
          <p:nvPr/>
        </p:nvSpPr>
        <p:spPr bwMode="auto">
          <a:xfrm>
            <a:off x="-23813" y="0"/>
            <a:ext cx="12215813" cy="6878638"/>
          </a:xfrm>
          <a:prstGeom prst="rect">
            <a:avLst/>
          </a:prstGeom>
          <a:solidFill>
            <a:srgbClr val="000000">
              <a:alpha val="7215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1" i="1" u="none" strike="noStrike" cap="none" normalizeH="0" baseline="0">
              <a:ln>
                <a:noFill/>
              </a:ln>
              <a:solidFill>
                <a:schemeClr val="bg1"/>
              </a:solidFill>
              <a:effectLst/>
              <a:latin typeface="Times New Roman" pitchFamily="18" charset="0"/>
            </a:endParaRPr>
          </a:p>
        </p:txBody>
      </p:sp>
      <p:cxnSp>
        <p:nvCxnSpPr>
          <p:cNvPr id="87046" name="Conector reto 3">
            <a:extLst>
              <a:ext uri="{FF2B5EF4-FFF2-40B4-BE49-F238E27FC236}">
                <a16:creationId xmlns:a16="http://schemas.microsoft.com/office/drawing/2014/main" id="{B62B54BF-2A15-4659-BCFF-DBFA14FD4C58}"/>
              </a:ext>
            </a:extLst>
          </p:cNvPr>
          <p:cNvCxnSpPr>
            <a:cxnSpLocks noChangeShapeType="1"/>
          </p:cNvCxnSpPr>
          <p:nvPr/>
        </p:nvCxnSpPr>
        <p:spPr bwMode="auto">
          <a:xfrm>
            <a:off x="6119813"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87056" name="Conector reto 3">
            <a:extLst>
              <a:ext uri="{FF2B5EF4-FFF2-40B4-BE49-F238E27FC236}">
                <a16:creationId xmlns:a16="http://schemas.microsoft.com/office/drawing/2014/main" id="{671AACED-0601-41FB-B9C8-E04BAD3C8936}"/>
              </a:ext>
            </a:extLst>
          </p:cNvPr>
          <p:cNvCxnSpPr>
            <a:cxnSpLocks noChangeShapeType="1"/>
          </p:cNvCxnSpPr>
          <p:nvPr/>
        </p:nvCxnSpPr>
        <p:spPr bwMode="auto">
          <a:xfrm>
            <a:off x="5735638"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57" name="Retângulo 4">
            <a:extLst>
              <a:ext uri="{FF2B5EF4-FFF2-40B4-BE49-F238E27FC236}">
                <a16:creationId xmlns:a16="http://schemas.microsoft.com/office/drawing/2014/main" id="{3135062A-4BA4-4CB2-B777-8D903BE37550}"/>
              </a:ext>
            </a:extLst>
          </p:cNvPr>
          <p:cNvSpPr>
            <a:spLocks noChangeArrowheads="1"/>
          </p:cNvSpPr>
          <p:nvPr/>
        </p:nvSpPr>
        <p:spPr bwMode="auto">
          <a:xfrm>
            <a:off x="6103938" y="0"/>
            <a:ext cx="176212" cy="7339013"/>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8" name="CaixaDeTexto 5">
            <a:extLst>
              <a:ext uri="{FF2B5EF4-FFF2-40B4-BE49-F238E27FC236}">
                <a16:creationId xmlns:a16="http://schemas.microsoft.com/office/drawing/2014/main" id="{8E8308AD-438B-4D9F-8473-9731F041A0B9}"/>
              </a:ext>
            </a:extLst>
          </p:cNvPr>
          <p:cNvSpPr txBox="1">
            <a:spLocks noChangeArrowheads="1"/>
          </p:cNvSpPr>
          <p:nvPr/>
        </p:nvSpPr>
        <p:spPr bwMode="auto">
          <a:xfrm>
            <a:off x="4996609" y="0"/>
            <a:ext cx="2385012"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IMPORTANTE</a:t>
            </a:r>
          </a:p>
        </p:txBody>
      </p:sp>
      <p:sp>
        <p:nvSpPr>
          <p:cNvPr id="87059" name="CaixaDeTexto 16">
            <a:extLst>
              <a:ext uri="{FF2B5EF4-FFF2-40B4-BE49-F238E27FC236}">
                <a16:creationId xmlns:a16="http://schemas.microsoft.com/office/drawing/2014/main" id="{B4422FAF-17AE-4257-A0DC-4F8FEED8016A}"/>
              </a:ext>
            </a:extLst>
          </p:cNvPr>
          <p:cNvSpPr txBox="1">
            <a:spLocks noChangeArrowheads="1"/>
          </p:cNvSpPr>
          <p:nvPr/>
        </p:nvSpPr>
        <p:spPr bwMode="auto">
          <a:xfrm>
            <a:off x="4564916" y="6273800"/>
            <a:ext cx="3226589"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 IMPORTANTE</a:t>
            </a:r>
          </a:p>
        </p:txBody>
      </p:sp>
      <p:sp>
        <p:nvSpPr>
          <p:cNvPr id="87047" name="Retângulo 12">
            <a:extLst>
              <a:ext uri="{FF2B5EF4-FFF2-40B4-BE49-F238E27FC236}">
                <a16:creationId xmlns:a16="http://schemas.microsoft.com/office/drawing/2014/main" id="{F43C5736-8514-44AE-81D1-EA2898376196}"/>
              </a:ext>
            </a:extLst>
          </p:cNvPr>
          <p:cNvSpPr>
            <a:spLocks noChangeArrowheads="1"/>
          </p:cNvSpPr>
          <p:nvPr/>
        </p:nvSpPr>
        <p:spPr bwMode="auto">
          <a:xfrm rot="-5400000">
            <a:off x="6055519" y="-2778919"/>
            <a:ext cx="152400" cy="1241583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8" name="Retângulo 25">
            <a:extLst>
              <a:ext uri="{FF2B5EF4-FFF2-40B4-BE49-F238E27FC236}">
                <a16:creationId xmlns:a16="http://schemas.microsoft.com/office/drawing/2014/main" id="{8F440EC3-D66A-4B19-90B5-0A475F78E43F}"/>
              </a:ext>
            </a:extLst>
          </p:cNvPr>
          <p:cNvSpPr>
            <a:spLocks noChangeArrowheads="1"/>
          </p:cNvSpPr>
          <p:nvPr/>
        </p:nvSpPr>
        <p:spPr bwMode="auto">
          <a:xfrm>
            <a:off x="10134600" y="2819400"/>
            <a:ext cx="2233613"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49" name="CaixaDeTexto 15">
            <a:extLst>
              <a:ext uri="{FF2B5EF4-FFF2-40B4-BE49-F238E27FC236}">
                <a16:creationId xmlns:a16="http://schemas.microsoft.com/office/drawing/2014/main" id="{F136DE7B-64D3-4398-B498-C054C8587F91}"/>
              </a:ext>
            </a:extLst>
          </p:cNvPr>
          <p:cNvSpPr txBox="1">
            <a:spLocks noChangeArrowheads="1"/>
          </p:cNvSpPr>
          <p:nvPr/>
        </p:nvSpPr>
        <p:spPr bwMode="auto">
          <a:xfrm>
            <a:off x="10223202" y="3025890"/>
            <a:ext cx="2205038"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NÃO</a:t>
            </a:r>
          </a:p>
          <a:p>
            <a:pPr marL="0" marR="0" lvl="0" indent="0" algn="l" defTabSz="914400" rtl="0" eaLnBrk="0" fontAlgn="base" latinLnBrk="0" hangingPunct="0">
              <a:lnSpc>
                <a:spcPct val="70000"/>
              </a:lnSpc>
              <a:spcBef>
                <a:spcPct val="0"/>
              </a:spcBef>
              <a:spcAft>
                <a:spcPct val="0"/>
              </a:spcAft>
              <a:buClrTx/>
              <a:buSzTx/>
              <a:buFontTx/>
              <a:buNone/>
              <a:tabLst/>
              <a:defRPr/>
            </a:pPr>
            <a:r>
              <a:rPr lang="pt-BR" altLang="pt-BR" i="0" dirty="0">
                <a:solidFill>
                  <a:srgbClr val="000000"/>
                </a:solidFill>
                <a:latin typeface="Arial Narrow" panose="020B0606020202030204" pitchFamily="34" charset="0"/>
              </a:rPr>
              <a:t>URGENTE</a:t>
            </a: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87050" name="Retângulo 10">
            <a:extLst>
              <a:ext uri="{FF2B5EF4-FFF2-40B4-BE49-F238E27FC236}">
                <a16:creationId xmlns:a16="http://schemas.microsoft.com/office/drawing/2014/main" id="{5BD17CE6-B492-4156-9B3B-49F86B69DF87}"/>
              </a:ext>
            </a:extLst>
          </p:cNvPr>
          <p:cNvSpPr>
            <a:spLocks noChangeArrowheads="1"/>
          </p:cNvSpPr>
          <p:nvPr/>
        </p:nvSpPr>
        <p:spPr bwMode="auto">
          <a:xfrm>
            <a:off x="-76200" y="2819400"/>
            <a:ext cx="2057400" cy="119538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rgbClr val="735900"/>
              </a:solidFill>
              <a:effectLst/>
              <a:uLnTx/>
              <a:uFillTx/>
              <a:latin typeface="Times New Roman" panose="02020603050405020304" pitchFamily="18" charset="0"/>
              <a:ea typeface="+mn-ea"/>
              <a:cs typeface="Arial" panose="020B0604020202020204" pitchFamily="34" charset="0"/>
            </a:endParaRPr>
          </a:p>
        </p:txBody>
      </p:sp>
      <p:sp>
        <p:nvSpPr>
          <p:cNvPr id="87051" name="CaixaDeTexto 24">
            <a:extLst>
              <a:ext uri="{FF2B5EF4-FFF2-40B4-BE49-F238E27FC236}">
                <a16:creationId xmlns:a16="http://schemas.microsoft.com/office/drawing/2014/main" id="{92D3F156-0BED-45EA-B2D4-C227C47F939E}"/>
              </a:ext>
            </a:extLst>
          </p:cNvPr>
          <p:cNvSpPr txBox="1">
            <a:spLocks noChangeArrowheads="1"/>
          </p:cNvSpPr>
          <p:nvPr/>
        </p:nvSpPr>
        <p:spPr bwMode="auto">
          <a:xfrm>
            <a:off x="0" y="2895600"/>
            <a:ext cx="1981200" cy="7862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endPar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URGENTE</a:t>
            </a:r>
          </a:p>
        </p:txBody>
      </p:sp>
      <p:sp>
        <p:nvSpPr>
          <p:cNvPr id="2" name="CaixaDeTexto 1">
            <a:extLst>
              <a:ext uri="{FF2B5EF4-FFF2-40B4-BE49-F238E27FC236}">
                <a16:creationId xmlns:a16="http://schemas.microsoft.com/office/drawing/2014/main" id="{6A06D2F0-7A56-4554-925E-4FDA052463BB}"/>
              </a:ext>
            </a:extLst>
          </p:cNvPr>
          <p:cNvSpPr txBox="1"/>
          <p:nvPr/>
        </p:nvSpPr>
        <p:spPr>
          <a:xfrm>
            <a:off x="1580783" y="942291"/>
            <a:ext cx="2698496" cy="1200329"/>
          </a:xfrm>
          <a:prstGeom prst="rect">
            <a:avLst/>
          </a:prstGeom>
          <a:noFill/>
        </p:spPr>
        <p:txBody>
          <a:bodyPr wrap="none" rtlCol="0">
            <a:spAutoFit/>
          </a:bodyPr>
          <a:lstStyle/>
          <a:p>
            <a:r>
              <a:rPr lang="pt-BR" sz="7200" b="1" dirty="0"/>
              <a:t>FAÇA</a:t>
            </a:r>
          </a:p>
        </p:txBody>
      </p:sp>
      <p:sp>
        <p:nvSpPr>
          <p:cNvPr id="31" name="CaixaDeTexto 30">
            <a:extLst>
              <a:ext uri="{FF2B5EF4-FFF2-40B4-BE49-F238E27FC236}">
                <a16:creationId xmlns:a16="http://schemas.microsoft.com/office/drawing/2014/main" id="{B4DCE67E-4463-44B3-ACEE-E2E3152E55F5}"/>
              </a:ext>
            </a:extLst>
          </p:cNvPr>
          <p:cNvSpPr txBox="1"/>
          <p:nvPr/>
        </p:nvSpPr>
        <p:spPr>
          <a:xfrm>
            <a:off x="7592566" y="938275"/>
            <a:ext cx="3724096" cy="1200329"/>
          </a:xfrm>
          <a:prstGeom prst="rect">
            <a:avLst/>
          </a:prstGeom>
          <a:noFill/>
        </p:spPr>
        <p:txBody>
          <a:bodyPr wrap="none" rtlCol="0">
            <a:spAutoFit/>
          </a:bodyPr>
          <a:lstStyle/>
          <a:p>
            <a:r>
              <a:rPr lang="pt-BR" sz="7200" b="1" dirty="0"/>
              <a:t>DECIDA</a:t>
            </a:r>
          </a:p>
        </p:txBody>
      </p:sp>
      <p:sp>
        <p:nvSpPr>
          <p:cNvPr id="32" name="CaixaDeTexto 31">
            <a:extLst>
              <a:ext uri="{FF2B5EF4-FFF2-40B4-BE49-F238E27FC236}">
                <a16:creationId xmlns:a16="http://schemas.microsoft.com/office/drawing/2014/main" id="{788752AF-3DE2-4EB8-97CF-375F163E9AC1}"/>
              </a:ext>
            </a:extLst>
          </p:cNvPr>
          <p:cNvSpPr txBox="1"/>
          <p:nvPr/>
        </p:nvSpPr>
        <p:spPr>
          <a:xfrm>
            <a:off x="866900" y="4415410"/>
            <a:ext cx="4647426" cy="1200329"/>
          </a:xfrm>
          <a:prstGeom prst="rect">
            <a:avLst/>
          </a:prstGeom>
          <a:noFill/>
        </p:spPr>
        <p:txBody>
          <a:bodyPr wrap="none" rtlCol="0">
            <a:spAutoFit/>
          </a:bodyPr>
          <a:lstStyle/>
          <a:p>
            <a:r>
              <a:rPr lang="pt-BR" sz="7200" b="1" dirty="0"/>
              <a:t>DELEGUE</a:t>
            </a:r>
          </a:p>
        </p:txBody>
      </p:sp>
      <p:sp>
        <p:nvSpPr>
          <p:cNvPr id="33" name="CaixaDeTexto 32">
            <a:extLst>
              <a:ext uri="{FF2B5EF4-FFF2-40B4-BE49-F238E27FC236}">
                <a16:creationId xmlns:a16="http://schemas.microsoft.com/office/drawing/2014/main" id="{A9D7E311-3FA9-4447-B2F1-D2CF63F0EB76}"/>
              </a:ext>
            </a:extLst>
          </p:cNvPr>
          <p:cNvSpPr txBox="1"/>
          <p:nvPr/>
        </p:nvSpPr>
        <p:spPr>
          <a:xfrm>
            <a:off x="7396046" y="4411394"/>
            <a:ext cx="3826689" cy="1200329"/>
          </a:xfrm>
          <a:prstGeom prst="rect">
            <a:avLst/>
          </a:prstGeom>
          <a:noFill/>
        </p:spPr>
        <p:txBody>
          <a:bodyPr wrap="none" rtlCol="0">
            <a:spAutoFit/>
          </a:bodyPr>
          <a:lstStyle/>
          <a:p>
            <a:r>
              <a:rPr lang="pt-BR" sz="7200" b="1" dirty="0"/>
              <a:t>DELETE</a:t>
            </a:r>
          </a:p>
        </p:txBody>
      </p:sp>
    </p:spTree>
    <p:extLst>
      <p:ext uri="{BB962C8B-B14F-4D97-AF65-F5344CB8AC3E}">
        <p14:creationId xmlns:p14="http://schemas.microsoft.com/office/powerpoint/2010/main" val="321660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E3E1C7ED-629C-4917-BAF5-7F6C442CD5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Effect>
                      <a14:sharpenSoften amount="-50000"/>
                    </a14:imgEffect>
                    <a14:imgEffect>
                      <a14:brightnessContrast bright="-68000" contrast="-19000"/>
                    </a14:imgEffect>
                  </a14:imgLayer>
                </a14:imgProps>
              </a:ext>
            </a:extLst>
          </a:blip>
          <a:srcRect t="3961" b="4950"/>
          <a:stretch/>
        </p:blipFill>
        <p:spPr>
          <a:xfrm>
            <a:off x="-121920" y="-152400"/>
            <a:ext cx="12313920" cy="7010400"/>
          </a:xfrm>
          <a:prstGeom prst="rect">
            <a:avLst/>
          </a:prstGeom>
        </p:spPr>
      </p:pic>
      <p:sp>
        <p:nvSpPr>
          <p:cNvPr id="2" name="Retângulo 1">
            <a:extLst>
              <a:ext uri="{FF2B5EF4-FFF2-40B4-BE49-F238E27FC236}">
                <a16:creationId xmlns:a16="http://schemas.microsoft.com/office/drawing/2014/main" id="{A7ABED1F-E554-4A9E-BEF9-72520F3502A1}"/>
              </a:ext>
            </a:extLst>
          </p:cNvPr>
          <p:cNvSpPr/>
          <p:nvPr/>
        </p:nvSpPr>
        <p:spPr>
          <a:xfrm>
            <a:off x="3790950" y="415250"/>
            <a:ext cx="7921518" cy="5632311"/>
          </a:xfrm>
          <a:prstGeom prst="rect">
            <a:avLst/>
          </a:prstGeom>
        </p:spPr>
        <p:txBody>
          <a:bodyPr wrap="square">
            <a:spAutoFit/>
          </a:bodyPr>
          <a:lstStyle/>
          <a:p>
            <a:r>
              <a:rPr lang="pt-BR" sz="3600" dirty="0">
                <a:effectLst>
                  <a:outerShdw blurRad="38100" dist="38100" dir="2700000" algn="tl">
                    <a:srgbClr val="000000">
                      <a:alpha val="43137"/>
                    </a:srgbClr>
                  </a:outerShdw>
                </a:effectLst>
                <a:latin typeface="Arial Narrow" panose="020B0606020202030204" pitchFamily="34" charset="0"/>
              </a:rPr>
              <a:t>Priorize e reconheça aquilo que não é importante. </a:t>
            </a:r>
          </a:p>
          <a:p>
            <a:r>
              <a:rPr lang="pt-BR" sz="3600" dirty="0">
                <a:effectLst>
                  <a:outerShdw blurRad="38100" dist="38100" dir="2700000" algn="tl">
                    <a:srgbClr val="000000">
                      <a:alpha val="43137"/>
                    </a:srgbClr>
                  </a:outerShdw>
                </a:effectLst>
                <a:latin typeface="Arial Narrow" panose="020B0606020202030204" pitchFamily="34" charset="0"/>
              </a:rPr>
              <a:t>Uma lista reunindo as coisas que você considera mais importantes, também define aquilo que não é importante. Se aparecer algo urgente que não faz parte de sua lista de prioridades, deixe para lá. Nem sempre isso é possível, mas você ficará surpreso com a quantidade de energia gasta com itens que estão fora de sua lista de prioridades.</a:t>
            </a:r>
          </a:p>
        </p:txBody>
      </p:sp>
      <p:sp>
        <p:nvSpPr>
          <p:cNvPr id="3" name="CaixaDeTexto 2">
            <a:extLst>
              <a:ext uri="{FF2B5EF4-FFF2-40B4-BE49-F238E27FC236}">
                <a16:creationId xmlns:a16="http://schemas.microsoft.com/office/drawing/2014/main" id="{21510E59-4381-43B1-8B38-9F5D73F8BF26}"/>
              </a:ext>
            </a:extLst>
          </p:cNvPr>
          <p:cNvSpPr txBox="1"/>
          <p:nvPr/>
        </p:nvSpPr>
        <p:spPr>
          <a:xfrm>
            <a:off x="-1246167" y="-2569771"/>
            <a:ext cx="5604419" cy="11787842"/>
          </a:xfrm>
          <a:prstGeom prst="rect">
            <a:avLst/>
          </a:prstGeom>
          <a:noFill/>
        </p:spPr>
        <p:txBody>
          <a:bodyPr wrap="none" rtlCol="0">
            <a:spAutoFit/>
          </a:bodyPr>
          <a:lstStyle/>
          <a:p>
            <a:r>
              <a:rPr lang="pt-BR" sz="76000" b="1" i="1" dirty="0"/>
              <a:t>1</a:t>
            </a:r>
          </a:p>
        </p:txBody>
      </p:sp>
    </p:spTree>
    <p:extLst>
      <p:ext uri="{BB962C8B-B14F-4D97-AF65-F5344CB8AC3E}">
        <p14:creationId xmlns:p14="http://schemas.microsoft.com/office/powerpoint/2010/main" val="172181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8D331F76-F619-48C8-89D4-78AE6CF2940C}"/>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Effect>
                      <a14:sharpenSoften amount="-50000"/>
                    </a14:imgEffect>
                    <a14:imgEffect>
                      <a14:brightnessContrast bright="-68000" contrast="-19000"/>
                    </a14:imgEffect>
                  </a14:imgLayer>
                </a14:imgProps>
              </a:ext>
            </a:extLst>
          </a:blip>
          <a:srcRect t="3961" b="4950"/>
          <a:stretch/>
        </p:blipFill>
        <p:spPr>
          <a:xfrm>
            <a:off x="-121920" y="-152400"/>
            <a:ext cx="12313920" cy="7010400"/>
          </a:xfrm>
          <a:prstGeom prst="rect">
            <a:avLst/>
          </a:prstGeom>
        </p:spPr>
      </p:pic>
      <p:sp>
        <p:nvSpPr>
          <p:cNvPr id="2" name="Retângulo 1">
            <a:extLst>
              <a:ext uri="{FF2B5EF4-FFF2-40B4-BE49-F238E27FC236}">
                <a16:creationId xmlns:a16="http://schemas.microsoft.com/office/drawing/2014/main" id="{A7ABED1F-E554-4A9E-BEF9-72520F3502A1}"/>
              </a:ext>
            </a:extLst>
          </p:cNvPr>
          <p:cNvSpPr/>
          <p:nvPr/>
        </p:nvSpPr>
        <p:spPr>
          <a:xfrm>
            <a:off x="4859220" y="415250"/>
            <a:ext cx="6853248" cy="5632311"/>
          </a:xfrm>
          <a:prstGeom prst="rect">
            <a:avLst/>
          </a:prstGeom>
        </p:spPr>
        <p:txBody>
          <a:bodyPr wrap="square">
            <a:spAutoFit/>
          </a:bodyPr>
          <a:lstStyle/>
          <a:p>
            <a:r>
              <a:rPr lang="pt-BR" sz="3600" dirty="0">
                <a:effectLst>
                  <a:outerShdw blurRad="38100" dist="38100" dir="2700000" algn="tl">
                    <a:srgbClr val="000000">
                      <a:alpha val="43137"/>
                    </a:srgbClr>
                  </a:outerShdw>
                </a:effectLst>
                <a:latin typeface="Arial Narrow" panose="020B0606020202030204" pitchFamily="34" charset="0"/>
              </a:rPr>
              <a:t>Compartimentalize as providências urgentes assim que elas surgirem. Temos a tendência de mergulhar em conflitos e problemas assim que eles surgem. Quando isso acontece, desviamos nosso foco da resolução das questões urgentes para podermos retornar logo aos assuntos importantes. </a:t>
            </a:r>
          </a:p>
          <a:p>
            <a:r>
              <a:rPr lang="pt-BR" sz="3600" dirty="0">
                <a:effectLst>
                  <a:outerShdw blurRad="38100" dist="38100" dir="2700000" algn="tl">
                    <a:srgbClr val="000000">
                      <a:alpha val="43137"/>
                    </a:srgbClr>
                  </a:outerShdw>
                </a:effectLst>
                <a:latin typeface="Arial Narrow" panose="020B0606020202030204" pitchFamily="34" charset="0"/>
              </a:rPr>
              <a:t>Ao se deparar com o assunto urgente, resolva de uma vez.</a:t>
            </a:r>
          </a:p>
        </p:txBody>
      </p:sp>
      <p:sp>
        <p:nvSpPr>
          <p:cNvPr id="3" name="CaixaDeTexto 2">
            <a:extLst>
              <a:ext uri="{FF2B5EF4-FFF2-40B4-BE49-F238E27FC236}">
                <a16:creationId xmlns:a16="http://schemas.microsoft.com/office/drawing/2014/main" id="{21510E59-4381-43B1-8B38-9F5D73F8BF26}"/>
              </a:ext>
            </a:extLst>
          </p:cNvPr>
          <p:cNvSpPr txBox="1"/>
          <p:nvPr/>
        </p:nvSpPr>
        <p:spPr>
          <a:xfrm>
            <a:off x="-674667" y="-2455471"/>
            <a:ext cx="5533887" cy="11633954"/>
          </a:xfrm>
          <a:prstGeom prst="rect">
            <a:avLst/>
          </a:prstGeom>
          <a:noFill/>
        </p:spPr>
        <p:txBody>
          <a:bodyPr wrap="none" rtlCol="0">
            <a:spAutoFit/>
          </a:bodyPr>
          <a:lstStyle/>
          <a:p>
            <a:r>
              <a:rPr lang="pt-BR" sz="75000" b="1" i="1" dirty="0"/>
              <a:t>2</a:t>
            </a:r>
          </a:p>
        </p:txBody>
      </p:sp>
    </p:spTree>
    <p:extLst>
      <p:ext uri="{BB962C8B-B14F-4D97-AF65-F5344CB8AC3E}">
        <p14:creationId xmlns:p14="http://schemas.microsoft.com/office/powerpoint/2010/main" val="73909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4032676E-288E-4AB2-A008-17D2BE17C4B3}"/>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Effect>
                      <a14:sharpenSoften amount="-50000"/>
                    </a14:imgEffect>
                    <a14:imgEffect>
                      <a14:brightnessContrast bright="-68000" contrast="-19000"/>
                    </a14:imgEffect>
                  </a14:imgLayer>
                </a14:imgProps>
              </a:ext>
            </a:extLst>
          </a:blip>
          <a:srcRect t="3961" b="4950"/>
          <a:stretch/>
        </p:blipFill>
        <p:spPr>
          <a:xfrm>
            <a:off x="-121920" y="-152400"/>
            <a:ext cx="12313920" cy="7010400"/>
          </a:xfrm>
          <a:prstGeom prst="rect">
            <a:avLst/>
          </a:prstGeom>
        </p:spPr>
      </p:pic>
      <p:sp>
        <p:nvSpPr>
          <p:cNvPr id="2" name="Retângulo 1">
            <a:extLst>
              <a:ext uri="{FF2B5EF4-FFF2-40B4-BE49-F238E27FC236}">
                <a16:creationId xmlns:a16="http://schemas.microsoft.com/office/drawing/2014/main" id="{A7ABED1F-E554-4A9E-BEF9-72520F3502A1}"/>
              </a:ext>
            </a:extLst>
          </p:cNvPr>
          <p:cNvSpPr/>
          <p:nvPr/>
        </p:nvSpPr>
        <p:spPr>
          <a:xfrm>
            <a:off x="4859220" y="110450"/>
            <a:ext cx="6853248" cy="5509200"/>
          </a:xfrm>
          <a:prstGeom prst="rect">
            <a:avLst/>
          </a:prstGeom>
        </p:spPr>
        <p:txBody>
          <a:bodyPr wrap="square">
            <a:spAutoFit/>
          </a:bodyPr>
          <a:lstStyle/>
          <a:p>
            <a:r>
              <a:rPr lang="pt-BR" sz="4400" dirty="0">
                <a:effectLst>
                  <a:outerShdw blurRad="38100" dist="38100" dir="2700000" algn="tl">
                    <a:srgbClr val="000000">
                      <a:alpha val="43137"/>
                    </a:srgbClr>
                  </a:outerShdw>
                </a:effectLst>
                <a:latin typeface="Arial Narrow" panose="020B0606020202030204" pitchFamily="34" charset="0"/>
              </a:rPr>
              <a:t>Não acumule as providências urgentes. Temos a tendência de pensar que coisas urgentes e fáceis de resolver, podemos fazer num instante. Sempre que possível, tente delegar as providências urgentes para outras pessoas.</a:t>
            </a:r>
          </a:p>
        </p:txBody>
      </p:sp>
      <p:sp>
        <p:nvSpPr>
          <p:cNvPr id="3" name="CaixaDeTexto 2">
            <a:extLst>
              <a:ext uri="{FF2B5EF4-FFF2-40B4-BE49-F238E27FC236}">
                <a16:creationId xmlns:a16="http://schemas.microsoft.com/office/drawing/2014/main" id="{21510E59-4381-43B1-8B38-9F5D73F8BF26}"/>
              </a:ext>
            </a:extLst>
          </p:cNvPr>
          <p:cNvSpPr txBox="1"/>
          <p:nvPr/>
        </p:nvSpPr>
        <p:spPr>
          <a:xfrm>
            <a:off x="-674667" y="-2455471"/>
            <a:ext cx="5533887" cy="11633954"/>
          </a:xfrm>
          <a:prstGeom prst="rect">
            <a:avLst/>
          </a:prstGeom>
          <a:noFill/>
        </p:spPr>
        <p:txBody>
          <a:bodyPr wrap="none" rtlCol="0">
            <a:spAutoFit/>
          </a:bodyPr>
          <a:lstStyle/>
          <a:p>
            <a:r>
              <a:rPr lang="pt-BR" sz="75000" b="1" i="1" dirty="0"/>
              <a:t>3</a:t>
            </a:r>
          </a:p>
        </p:txBody>
      </p:sp>
    </p:spTree>
    <p:extLst>
      <p:ext uri="{BB962C8B-B14F-4D97-AF65-F5344CB8AC3E}">
        <p14:creationId xmlns:p14="http://schemas.microsoft.com/office/powerpoint/2010/main" val="208359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49F1AA47-FC96-4905-9231-BF09B88BDC48}"/>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Effect>
                      <a14:sharpenSoften amount="-50000"/>
                    </a14:imgEffect>
                    <a14:imgEffect>
                      <a14:brightnessContrast bright="-68000" contrast="-19000"/>
                    </a14:imgEffect>
                  </a14:imgLayer>
                </a14:imgProps>
              </a:ext>
            </a:extLst>
          </a:blip>
          <a:srcRect t="3961" b="4950"/>
          <a:stretch/>
        </p:blipFill>
        <p:spPr>
          <a:xfrm>
            <a:off x="-121920" y="-152400"/>
            <a:ext cx="12313920" cy="7010400"/>
          </a:xfrm>
          <a:prstGeom prst="rect">
            <a:avLst/>
          </a:prstGeom>
        </p:spPr>
      </p:pic>
      <p:sp>
        <p:nvSpPr>
          <p:cNvPr id="2" name="Retângulo 1">
            <a:extLst>
              <a:ext uri="{FF2B5EF4-FFF2-40B4-BE49-F238E27FC236}">
                <a16:creationId xmlns:a16="http://schemas.microsoft.com/office/drawing/2014/main" id="{A7ABED1F-E554-4A9E-BEF9-72520F3502A1}"/>
              </a:ext>
            </a:extLst>
          </p:cNvPr>
          <p:cNvSpPr/>
          <p:nvPr/>
        </p:nvSpPr>
        <p:spPr>
          <a:xfrm>
            <a:off x="4859220" y="262850"/>
            <a:ext cx="6853248" cy="6186309"/>
          </a:xfrm>
          <a:prstGeom prst="rect">
            <a:avLst/>
          </a:prstGeom>
        </p:spPr>
        <p:txBody>
          <a:bodyPr wrap="square">
            <a:spAutoFit/>
          </a:bodyPr>
          <a:lstStyle/>
          <a:p>
            <a:r>
              <a:rPr lang="pt-BR" sz="4400" dirty="0">
                <a:effectLst>
                  <a:outerShdw blurRad="38100" dist="38100" dir="2700000" algn="tl">
                    <a:srgbClr val="000000">
                      <a:alpha val="43137"/>
                    </a:srgbClr>
                  </a:outerShdw>
                </a:effectLst>
                <a:latin typeface="Arial Narrow" panose="020B0606020202030204" pitchFamily="34" charset="0"/>
              </a:rPr>
              <a:t>Aproveite os momentos de menos agitação. Alguns horários, como tarde da noite ou logo pela manhã são ideais para progredir nas ações importantes. Nesses horários é menos provável que surjam assuntos urgentes para desviar sua atenção.</a:t>
            </a:r>
          </a:p>
        </p:txBody>
      </p:sp>
      <p:sp>
        <p:nvSpPr>
          <p:cNvPr id="3" name="CaixaDeTexto 2">
            <a:extLst>
              <a:ext uri="{FF2B5EF4-FFF2-40B4-BE49-F238E27FC236}">
                <a16:creationId xmlns:a16="http://schemas.microsoft.com/office/drawing/2014/main" id="{21510E59-4381-43B1-8B38-9F5D73F8BF26}"/>
              </a:ext>
            </a:extLst>
          </p:cNvPr>
          <p:cNvSpPr txBox="1"/>
          <p:nvPr/>
        </p:nvSpPr>
        <p:spPr>
          <a:xfrm>
            <a:off x="-674667" y="-2455471"/>
            <a:ext cx="5533887" cy="11633954"/>
          </a:xfrm>
          <a:prstGeom prst="rect">
            <a:avLst/>
          </a:prstGeom>
          <a:noFill/>
        </p:spPr>
        <p:txBody>
          <a:bodyPr wrap="none" rtlCol="0">
            <a:spAutoFit/>
          </a:bodyPr>
          <a:lstStyle/>
          <a:p>
            <a:r>
              <a:rPr lang="pt-BR" sz="75000" b="1" i="1" dirty="0"/>
              <a:t>4</a:t>
            </a:r>
          </a:p>
        </p:txBody>
      </p:sp>
    </p:spTree>
    <p:extLst>
      <p:ext uri="{BB962C8B-B14F-4D97-AF65-F5344CB8AC3E}">
        <p14:creationId xmlns:p14="http://schemas.microsoft.com/office/powerpoint/2010/main" val="340031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8E541283-089B-4400-9F50-C152DABCA89E}"/>
              </a:ext>
            </a:extLst>
          </p:cNvPr>
          <p:cNvSpPr/>
          <p:nvPr/>
        </p:nvSpPr>
        <p:spPr bwMode="auto">
          <a:xfrm>
            <a:off x="737940" y="1283369"/>
            <a:ext cx="8406064" cy="1556084"/>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200" b="1" i="1" u="none" strike="noStrike" kern="1200" cap="none" spc="0" normalizeH="0" baseline="0" noProof="0">
              <a:ln>
                <a:noFill/>
              </a:ln>
              <a:solidFill>
                <a:srgbClr val="735900"/>
              </a:solidFill>
              <a:effectLst/>
              <a:uLnTx/>
              <a:uFillTx/>
              <a:latin typeface="Times New Roman" pitchFamily="18" charset="0"/>
              <a:ea typeface="+mn-ea"/>
              <a:cs typeface="+mn-cs"/>
            </a:endParaRPr>
          </a:p>
        </p:txBody>
      </p:sp>
      <p:sp>
        <p:nvSpPr>
          <p:cNvPr id="6" name="Retângulo 5">
            <a:extLst>
              <a:ext uri="{FF2B5EF4-FFF2-40B4-BE49-F238E27FC236}">
                <a16:creationId xmlns:a16="http://schemas.microsoft.com/office/drawing/2014/main" id="{3286B6BD-D257-4390-9206-5108B1914CB4}"/>
              </a:ext>
            </a:extLst>
          </p:cNvPr>
          <p:cNvSpPr/>
          <p:nvPr/>
        </p:nvSpPr>
        <p:spPr>
          <a:xfrm>
            <a:off x="1826094" y="1145905"/>
            <a:ext cx="6093335" cy="18620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5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URGENTE</a:t>
            </a:r>
          </a:p>
        </p:txBody>
      </p:sp>
      <p:pic>
        <p:nvPicPr>
          <p:cNvPr id="11" name="Imagem 10">
            <a:extLst>
              <a:ext uri="{FF2B5EF4-FFF2-40B4-BE49-F238E27FC236}">
                <a16:creationId xmlns:a16="http://schemas.microsoft.com/office/drawing/2014/main" id="{5BA920F7-C60B-46AE-8615-675131FBC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55575">
            <a:off x="8419581" y="-165138"/>
            <a:ext cx="4534306" cy="7340677"/>
          </a:xfrm>
          <a:prstGeom prst="rect">
            <a:avLst/>
          </a:prstGeom>
        </p:spPr>
      </p:pic>
      <p:sp>
        <p:nvSpPr>
          <p:cNvPr id="2" name="Retângulo 1">
            <a:extLst>
              <a:ext uri="{FF2B5EF4-FFF2-40B4-BE49-F238E27FC236}">
                <a16:creationId xmlns:a16="http://schemas.microsoft.com/office/drawing/2014/main" id="{C7107E70-FA45-44AD-B46C-BA829CD20A2B}"/>
              </a:ext>
            </a:extLst>
          </p:cNvPr>
          <p:cNvSpPr/>
          <p:nvPr/>
        </p:nvSpPr>
        <p:spPr>
          <a:xfrm>
            <a:off x="737940" y="3105834"/>
            <a:ext cx="7796460"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srgbClr val="FFFFFF"/>
                </a:solidFill>
                <a:effectLst/>
                <a:uLnTx/>
                <a:uFillTx/>
                <a:latin typeface="Open Sans"/>
                <a:ea typeface="+mn-ea"/>
                <a:cs typeface="+mn-cs"/>
              </a:rPr>
              <a:t>Coisas urgentes são as que necessitam de atenção imediata, pois provocam consequências imediatas.</a:t>
            </a:r>
          </a:p>
        </p:txBody>
      </p:sp>
    </p:spTree>
    <p:extLst>
      <p:ext uri="{BB962C8B-B14F-4D97-AF65-F5344CB8AC3E}">
        <p14:creationId xmlns:p14="http://schemas.microsoft.com/office/powerpoint/2010/main" val="340457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8E541283-089B-4400-9F50-C152DABCA89E}"/>
              </a:ext>
            </a:extLst>
          </p:cNvPr>
          <p:cNvSpPr/>
          <p:nvPr/>
        </p:nvSpPr>
        <p:spPr bwMode="auto">
          <a:xfrm>
            <a:off x="737940" y="1283369"/>
            <a:ext cx="8406064" cy="1556084"/>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200" b="1" i="1" u="none" strike="noStrike" kern="1200" cap="none" spc="0" normalizeH="0" baseline="0" noProof="0">
              <a:ln>
                <a:noFill/>
              </a:ln>
              <a:solidFill>
                <a:srgbClr val="735900"/>
              </a:solidFill>
              <a:effectLst/>
              <a:uLnTx/>
              <a:uFillTx/>
              <a:latin typeface="Times New Roman" pitchFamily="18" charset="0"/>
              <a:ea typeface="+mn-ea"/>
              <a:cs typeface="+mn-cs"/>
            </a:endParaRPr>
          </a:p>
        </p:txBody>
      </p:sp>
      <p:sp>
        <p:nvSpPr>
          <p:cNvPr id="9" name="Retângulo 8">
            <a:extLst>
              <a:ext uri="{FF2B5EF4-FFF2-40B4-BE49-F238E27FC236}">
                <a16:creationId xmlns:a16="http://schemas.microsoft.com/office/drawing/2014/main" id="{9DFD7116-C5D0-4885-98FB-85A48F061BD2}"/>
              </a:ext>
            </a:extLst>
          </p:cNvPr>
          <p:cNvSpPr/>
          <p:nvPr/>
        </p:nvSpPr>
        <p:spPr bwMode="auto">
          <a:xfrm>
            <a:off x="729920" y="3505201"/>
            <a:ext cx="8406064" cy="1556084"/>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200" b="1" i="1" u="none" strike="noStrike" kern="1200" cap="none" spc="0" normalizeH="0" baseline="0" noProof="0">
              <a:ln>
                <a:noFill/>
              </a:ln>
              <a:solidFill>
                <a:srgbClr val="735900"/>
              </a:solidFill>
              <a:effectLst/>
              <a:uLnTx/>
              <a:uFillTx/>
              <a:latin typeface="Times New Roman" pitchFamily="18" charset="0"/>
              <a:ea typeface="+mn-ea"/>
              <a:cs typeface="+mn-cs"/>
            </a:endParaRPr>
          </a:p>
        </p:txBody>
      </p:sp>
      <p:sp>
        <p:nvSpPr>
          <p:cNvPr id="6" name="Retângulo 5">
            <a:extLst>
              <a:ext uri="{FF2B5EF4-FFF2-40B4-BE49-F238E27FC236}">
                <a16:creationId xmlns:a16="http://schemas.microsoft.com/office/drawing/2014/main" id="{3286B6BD-D257-4390-9206-5108B1914CB4}"/>
              </a:ext>
            </a:extLst>
          </p:cNvPr>
          <p:cNvSpPr/>
          <p:nvPr/>
        </p:nvSpPr>
        <p:spPr>
          <a:xfrm>
            <a:off x="1826094" y="1145905"/>
            <a:ext cx="6093335" cy="18620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5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URGENTE</a:t>
            </a:r>
          </a:p>
        </p:txBody>
      </p:sp>
      <p:sp>
        <p:nvSpPr>
          <p:cNvPr id="7" name="Retângulo 6">
            <a:extLst>
              <a:ext uri="{FF2B5EF4-FFF2-40B4-BE49-F238E27FC236}">
                <a16:creationId xmlns:a16="http://schemas.microsoft.com/office/drawing/2014/main" id="{10D23DD9-E28A-4597-9F5B-1C7C23F898FB}"/>
              </a:ext>
            </a:extLst>
          </p:cNvPr>
          <p:cNvSpPr/>
          <p:nvPr/>
        </p:nvSpPr>
        <p:spPr>
          <a:xfrm>
            <a:off x="872531" y="3335653"/>
            <a:ext cx="8000460" cy="18620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5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IMPORTANTE</a:t>
            </a:r>
          </a:p>
        </p:txBody>
      </p:sp>
      <p:pic>
        <p:nvPicPr>
          <p:cNvPr id="11" name="Imagem 10">
            <a:extLst>
              <a:ext uri="{FF2B5EF4-FFF2-40B4-BE49-F238E27FC236}">
                <a16:creationId xmlns:a16="http://schemas.microsoft.com/office/drawing/2014/main" id="{5BA920F7-C60B-46AE-8615-675131FBC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55575">
            <a:off x="8419581" y="-165138"/>
            <a:ext cx="4534306" cy="7340677"/>
          </a:xfrm>
          <a:prstGeom prst="rect">
            <a:avLst/>
          </a:prstGeom>
        </p:spPr>
      </p:pic>
    </p:spTree>
    <p:extLst>
      <p:ext uri="{BB962C8B-B14F-4D97-AF65-F5344CB8AC3E}">
        <p14:creationId xmlns:p14="http://schemas.microsoft.com/office/powerpoint/2010/main" val="357248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par>
                                <p:cTn id="10" presetID="27" presetClass="emph" presetSubtype="0" repeatCount="indefinite" fill="remove" grpId="0" nodeType="withEffect">
                                  <p:stCondLst>
                                    <p:cond delay="0"/>
                                  </p:stCondLst>
                                  <p:childTnLst>
                                    <p:animClr clrSpc="rgb" dir="cw">
                                      <p:cBhvr override="childStyle">
                                        <p:cTn id="11" dur="250" autoRev="1" fill="remove"/>
                                        <p:tgtEl>
                                          <p:spTgt spid="9"/>
                                        </p:tgtEl>
                                        <p:attrNameLst>
                                          <p:attrName>style.color</p:attrName>
                                        </p:attrNameLst>
                                      </p:cBhvr>
                                      <p:to>
                                        <a:schemeClr val="bg1"/>
                                      </p:to>
                                    </p:animClr>
                                    <p:animClr clrSpc="rgb" dir="cw">
                                      <p:cBhvr>
                                        <p:cTn id="12" dur="250" autoRev="1" fill="remove"/>
                                        <p:tgtEl>
                                          <p:spTgt spid="9"/>
                                        </p:tgtEl>
                                        <p:attrNameLst>
                                          <p:attrName>fillcolor</p:attrName>
                                        </p:attrNameLst>
                                      </p:cBhvr>
                                      <p:to>
                                        <a:schemeClr val="bg1"/>
                                      </p:to>
                                    </p:animClr>
                                    <p:set>
                                      <p:cBhvr>
                                        <p:cTn id="13" dur="250" autoRev="1" fill="remove"/>
                                        <p:tgtEl>
                                          <p:spTgt spid="9"/>
                                        </p:tgtEl>
                                        <p:attrNameLst>
                                          <p:attrName>fill.type</p:attrName>
                                        </p:attrNameLst>
                                      </p:cBhvr>
                                      <p:to>
                                        <p:strVal val="solid"/>
                                      </p:to>
                                    </p:set>
                                    <p:set>
                                      <p:cBhvr>
                                        <p:cTn id="14" dur="250" autoRev="1" fill="remove"/>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m 2">
            <a:extLst>
              <a:ext uri="{FF2B5EF4-FFF2-40B4-BE49-F238E27FC236}">
                <a16:creationId xmlns:a16="http://schemas.microsoft.com/office/drawing/2014/main" id="{5B8F2EEB-4A5E-4499-9389-3AD8E83B91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533400"/>
            <a:ext cx="8324850"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CaixaDeTexto 6">
            <a:extLst>
              <a:ext uri="{FF2B5EF4-FFF2-40B4-BE49-F238E27FC236}">
                <a16:creationId xmlns:a16="http://schemas.microsoft.com/office/drawing/2014/main" id="{B2ABCDB1-0725-44CF-8104-39F2678330AD}"/>
              </a:ext>
            </a:extLst>
          </p:cNvPr>
          <p:cNvSpPr txBox="1">
            <a:spLocks noChangeArrowheads="1"/>
          </p:cNvSpPr>
          <p:nvPr/>
        </p:nvSpPr>
        <p:spPr bwMode="auto">
          <a:xfrm>
            <a:off x="2439988" y="5486400"/>
            <a:ext cx="7580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i="1">
                <a:solidFill>
                  <a:schemeClr val="bg1"/>
                </a:solidFill>
                <a:latin typeface="Times New Roman" panose="02020603050405020304" pitchFamily="18" charset="0"/>
              </a:defRPr>
            </a:lvl1pPr>
            <a:lvl2pPr marL="742950" indent="-285750">
              <a:defRPr sz="3200" b="1" i="1">
                <a:solidFill>
                  <a:schemeClr val="bg1"/>
                </a:solidFill>
                <a:latin typeface="Times New Roman" panose="02020603050405020304" pitchFamily="18" charset="0"/>
              </a:defRPr>
            </a:lvl2pPr>
            <a:lvl3pPr marL="1143000" indent="-228600">
              <a:defRPr sz="3200" b="1" i="1">
                <a:solidFill>
                  <a:schemeClr val="bg1"/>
                </a:solidFill>
                <a:latin typeface="Times New Roman" panose="02020603050405020304" pitchFamily="18" charset="0"/>
              </a:defRPr>
            </a:lvl3pPr>
            <a:lvl4pPr marL="1600200" indent="-228600">
              <a:defRPr sz="3200" b="1" i="1">
                <a:solidFill>
                  <a:schemeClr val="bg1"/>
                </a:solidFill>
                <a:latin typeface="Times New Roman" panose="02020603050405020304" pitchFamily="18" charset="0"/>
              </a:defRPr>
            </a:lvl4pPr>
            <a:lvl5pPr marL="2057400" indent="-228600">
              <a:defRPr sz="3200" b="1" i="1">
                <a:solidFill>
                  <a:schemeClr val="bg1"/>
                </a:solidFill>
                <a:latin typeface="Times New Roman" panose="02020603050405020304" pitchFamily="18"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defRPr>
            </a:lvl9pPr>
          </a:lstStyle>
          <a:p>
            <a:r>
              <a:rPr lang="pt-BR" altLang="pt-BR" b="0">
                <a:solidFill>
                  <a:schemeClr val="tx1"/>
                </a:solidFill>
                <a:latin typeface="Arial Narrow" panose="020B0606020202030204" pitchFamily="34" charset="0"/>
              </a:rPr>
              <a:t>w w w . c a f e b r a s i l p r e m i u m . c o m . b r  </a:t>
            </a:r>
          </a:p>
        </p:txBody>
      </p:sp>
    </p:spTree>
    <p:extLst>
      <p:ext uri="{BB962C8B-B14F-4D97-AF65-F5344CB8AC3E}">
        <p14:creationId xmlns:p14="http://schemas.microsoft.com/office/powerpoint/2010/main" val="2661793482"/>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11677C9-4C62-4642-AC11-5228EA00D1D4}"/>
              </a:ext>
            </a:extLst>
          </p:cNvPr>
          <p:cNvSpPr/>
          <p:nvPr/>
        </p:nvSpPr>
        <p:spPr bwMode="auto">
          <a:xfrm>
            <a:off x="0" y="0"/>
            <a:ext cx="12184914"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1" i="1" u="none" strike="noStrike" cap="none" normalizeH="0" baseline="0">
              <a:ln>
                <a:noFill/>
              </a:ln>
              <a:solidFill>
                <a:schemeClr val="bg1"/>
              </a:solidFill>
              <a:effectLst/>
              <a:latin typeface="Times New Roman" pitchFamily="18" charset="0"/>
            </a:endParaRPr>
          </a:p>
        </p:txBody>
      </p:sp>
      <p:cxnSp>
        <p:nvCxnSpPr>
          <p:cNvPr id="87046" name="Conector reto 3">
            <a:extLst>
              <a:ext uri="{FF2B5EF4-FFF2-40B4-BE49-F238E27FC236}">
                <a16:creationId xmlns:a16="http://schemas.microsoft.com/office/drawing/2014/main" id="{B62B54BF-2A15-4659-BCFF-DBFA14FD4C58}"/>
              </a:ext>
            </a:extLst>
          </p:cNvPr>
          <p:cNvCxnSpPr>
            <a:cxnSpLocks noChangeShapeType="1"/>
          </p:cNvCxnSpPr>
          <p:nvPr/>
        </p:nvCxnSpPr>
        <p:spPr bwMode="auto">
          <a:xfrm>
            <a:off x="6119813"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47" name="Retângulo 12">
            <a:extLst>
              <a:ext uri="{FF2B5EF4-FFF2-40B4-BE49-F238E27FC236}">
                <a16:creationId xmlns:a16="http://schemas.microsoft.com/office/drawing/2014/main" id="{F43C5736-8514-44AE-81D1-EA2898376196}"/>
              </a:ext>
            </a:extLst>
          </p:cNvPr>
          <p:cNvSpPr>
            <a:spLocks noChangeArrowheads="1"/>
          </p:cNvSpPr>
          <p:nvPr/>
        </p:nvSpPr>
        <p:spPr bwMode="auto">
          <a:xfrm rot="-5400000">
            <a:off x="6055519" y="-2778919"/>
            <a:ext cx="152400" cy="12415838"/>
          </a:xfrm>
          <a:prstGeom prst="rect">
            <a:avLst/>
          </a:prstGeom>
          <a:solidFill>
            <a:schemeClr val="tx1">
              <a:lumMod val="75000"/>
            </a:schemeClr>
          </a:solidFill>
          <a:ln>
            <a:noFill/>
          </a:ln>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chemeClr val="bg1">
                  <a:lumMod val="50000"/>
                </a:schemeClr>
              </a:solidFill>
              <a:effectLst/>
              <a:uLnTx/>
              <a:uFillTx/>
              <a:latin typeface="Times New Roman" panose="02020603050405020304" pitchFamily="18" charset="0"/>
              <a:ea typeface="+mn-ea"/>
              <a:cs typeface="Arial" panose="020B0604020202020204" pitchFamily="34" charset="0"/>
            </a:endParaRPr>
          </a:p>
        </p:txBody>
      </p:sp>
      <p:sp>
        <p:nvSpPr>
          <p:cNvPr id="87048" name="Retângulo 25">
            <a:extLst>
              <a:ext uri="{FF2B5EF4-FFF2-40B4-BE49-F238E27FC236}">
                <a16:creationId xmlns:a16="http://schemas.microsoft.com/office/drawing/2014/main" id="{8F440EC3-D66A-4B19-90B5-0A475F78E43F}"/>
              </a:ext>
            </a:extLst>
          </p:cNvPr>
          <p:cNvSpPr>
            <a:spLocks noChangeArrowheads="1"/>
          </p:cNvSpPr>
          <p:nvPr/>
        </p:nvSpPr>
        <p:spPr bwMode="auto">
          <a:xfrm>
            <a:off x="10134600" y="2819400"/>
            <a:ext cx="2233613" cy="1195388"/>
          </a:xfrm>
          <a:prstGeom prst="rect">
            <a:avLst/>
          </a:prstGeom>
          <a:solidFill>
            <a:schemeClr val="tx1">
              <a:lumMod val="75000"/>
            </a:schemeClr>
          </a:solidFill>
          <a:ln>
            <a:noFill/>
          </a:ln>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chemeClr val="bg1">
                  <a:lumMod val="50000"/>
                </a:schemeClr>
              </a:solidFill>
              <a:effectLst/>
              <a:uLnTx/>
              <a:uFillTx/>
              <a:latin typeface="Times New Roman" panose="02020603050405020304" pitchFamily="18" charset="0"/>
              <a:ea typeface="+mn-ea"/>
              <a:cs typeface="Arial" panose="020B0604020202020204" pitchFamily="34" charset="0"/>
            </a:endParaRPr>
          </a:p>
        </p:txBody>
      </p:sp>
      <p:sp>
        <p:nvSpPr>
          <p:cNvPr id="87049" name="CaixaDeTexto 15">
            <a:extLst>
              <a:ext uri="{FF2B5EF4-FFF2-40B4-BE49-F238E27FC236}">
                <a16:creationId xmlns:a16="http://schemas.microsoft.com/office/drawing/2014/main" id="{F136DE7B-64D3-4398-B498-C054C8587F91}"/>
              </a:ext>
            </a:extLst>
          </p:cNvPr>
          <p:cNvSpPr txBox="1">
            <a:spLocks noChangeArrowheads="1"/>
          </p:cNvSpPr>
          <p:nvPr/>
        </p:nvSpPr>
        <p:spPr bwMode="auto">
          <a:xfrm>
            <a:off x="10223202" y="3025890"/>
            <a:ext cx="2205038" cy="786241"/>
          </a:xfrm>
          <a:prstGeom prst="rect">
            <a:avLst/>
          </a:prstGeom>
          <a:solidFill>
            <a:schemeClr val="tx1">
              <a:lumMod val="75000"/>
            </a:schemeClr>
          </a:solidFill>
          <a:ln>
            <a:noFill/>
          </a:ln>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chemeClr val="bg1">
                    <a:lumMod val="50000"/>
                  </a:schemeClr>
                </a:solidFill>
                <a:effectLst/>
                <a:uLnTx/>
                <a:uFillTx/>
                <a:latin typeface="Arial Narrow" panose="020B0606020202030204" pitchFamily="34" charset="0"/>
                <a:ea typeface="+mn-ea"/>
                <a:cs typeface="Arial" panose="020B0604020202020204" pitchFamily="34" charset="0"/>
              </a:rPr>
              <a:t>NÃO</a:t>
            </a:r>
          </a:p>
          <a:p>
            <a:pPr marL="0" marR="0" lvl="0" indent="0" algn="l" defTabSz="914400" rtl="0" eaLnBrk="0" fontAlgn="base" latinLnBrk="0" hangingPunct="0">
              <a:lnSpc>
                <a:spcPct val="70000"/>
              </a:lnSpc>
              <a:spcBef>
                <a:spcPct val="0"/>
              </a:spcBef>
              <a:spcAft>
                <a:spcPct val="0"/>
              </a:spcAft>
              <a:buClrTx/>
              <a:buSzTx/>
              <a:buFontTx/>
              <a:buNone/>
              <a:tabLst/>
              <a:defRPr/>
            </a:pPr>
            <a:r>
              <a:rPr lang="pt-BR" altLang="pt-BR" i="0" dirty="0">
                <a:solidFill>
                  <a:schemeClr val="bg1">
                    <a:lumMod val="50000"/>
                  </a:schemeClr>
                </a:solidFill>
                <a:latin typeface="Arial Narrow" panose="020B0606020202030204" pitchFamily="34" charset="0"/>
              </a:rPr>
              <a:t>URGENTE</a:t>
            </a:r>
            <a:endParaRPr kumimoji="0" lang="pt-BR" altLang="pt-BR" sz="3200" b="1" i="0" u="none" strike="noStrike" kern="1200" cap="none" spc="0" normalizeH="0" baseline="0" noProof="0" dirty="0">
              <a:ln>
                <a:noFill/>
              </a:ln>
              <a:solidFill>
                <a:schemeClr val="bg1">
                  <a:lumMod val="50000"/>
                </a:schemeClr>
              </a:solidFill>
              <a:effectLst/>
              <a:uLnTx/>
              <a:uFillTx/>
              <a:latin typeface="Arial Narrow" panose="020B0606020202030204" pitchFamily="34" charset="0"/>
            </a:endParaRPr>
          </a:p>
        </p:txBody>
      </p:sp>
      <p:sp>
        <p:nvSpPr>
          <p:cNvPr id="87050" name="Retângulo 10">
            <a:extLst>
              <a:ext uri="{FF2B5EF4-FFF2-40B4-BE49-F238E27FC236}">
                <a16:creationId xmlns:a16="http://schemas.microsoft.com/office/drawing/2014/main" id="{5BD17CE6-B492-4156-9B3B-49F86B69DF87}"/>
              </a:ext>
            </a:extLst>
          </p:cNvPr>
          <p:cNvSpPr>
            <a:spLocks noChangeArrowheads="1"/>
          </p:cNvSpPr>
          <p:nvPr/>
        </p:nvSpPr>
        <p:spPr bwMode="auto">
          <a:xfrm>
            <a:off x="-76200" y="2819400"/>
            <a:ext cx="2057400" cy="1195388"/>
          </a:xfrm>
          <a:prstGeom prst="rect">
            <a:avLst/>
          </a:prstGeom>
          <a:solidFill>
            <a:schemeClr val="tx1">
              <a:lumMod val="75000"/>
            </a:schemeClr>
          </a:solidFill>
          <a:ln>
            <a:noFill/>
          </a:ln>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chemeClr val="bg1">
                  <a:lumMod val="50000"/>
                </a:schemeClr>
              </a:solidFill>
              <a:effectLst/>
              <a:uLnTx/>
              <a:uFillTx/>
              <a:latin typeface="Times New Roman" panose="02020603050405020304" pitchFamily="18" charset="0"/>
              <a:ea typeface="+mn-ea"/>
              <a:cs typeface="Arial" panose="020B0604020202020204" pitchFamily="34" charset="0"/>
            </a:endParaRPr>
          </a:p>
        </p:txBody>
      </p:sp>
      <p:sp>
        <p:nvSpPr>
          <p:cNvPr id="87051" name="CaixaDeTexto 24">
            <a:extLst>
              <a:ext uri="{FF2B5EF4-FFF2-40B4-BE49-F238E27FC236}">
                <a16:creationId xmlns:a16="http://schemas.microsoft.com/office/drawing/2014/main" id="{92D3F156-0BED-45EA-B2D4-C227C47F939E}"/>
              </a:ext>
            </a:extLst>
          </p:cNvPr>
          <p:cNvSpPr txBox="1">
            <a:spLocks noChangeArrowheads="1"/>
          </p:cNvSpPr>
          <p:nvPr/>
        </p:nvSpPr>
        <p:spPr bwMode="auto">
          <a:xfrm>
            <a:off x="0" y="2895600"/>
            <a:ext cx="1981200" cy="786241"/>
          </a:xfrm>
          <a:prstGeom prst="rect">
            <a:avLst/>
          </a:prstGeom>
          <a:solidFill>
            <a:schemeClr val="tx1">
              <a:lumMod val="75000"/>
            </a:schemeClr>
          </a:solidFill>
          <a:ln>
            <a:noFill/>
          </a:ln>
          <a:extLst/>
        </p:spPr>
        <p:txBody>
          <a:bodyPr>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endParaRPr kumimoji="0" lang="pt-BR" altLang="pt-BR" sz="3200" b="1" i="0" u="none" strike="noStrike" kern="1200" cap="none" spc="0" normalizeH="0" baseline="0" noProof="0" dirty="0">
              <a:ln>
                <a:noFill/>
              </a:ln>
              <a:solidFill>
                <a:schemeClr val="bg1">
                  <a:lumMod val="50000"/>
                </a:schemeClr>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0" fontAlgn="base" latinLnBrk="0" hangingPunct="0">
              <a:lnSpc>
                <a:spcPct val="7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chemeClr val="bg1">
                    <a:lumMod val="50000"/>
                  </a:schemeClr>
                </a:solidFill>
                <a:effectLst/>
                <a:uLnTx/>
                <a:uFillTx/>
                <a:latin typeface="Arial Narrow" panose="020B0606020202030204" pitchFamily="34" charset="0"/>
                <a:ea typeface="+mn-ea"/>
                <a:cs typeface="Arial" panose="020B0604020202020204" pitchFamily="34" charset="0"/>
              </a:rPr>
              <a:t>URGENTE</a:t>
            </a:r>
          </a:p>
        </p:txBody>
      </p:sp>
      <p:sp>
        <p:nvSpPr>
          <p:cNvPr id="16" name="CaixaDeTexto 15">
            <a:extLst>
              <a:ext uri="{FF2B5EF4-FFF2-40B4-BE49-F238E27FC236}">
                <a16:creationId xmlns:a16="http://schemas.microsoft.com/office/drawing/2014/main" id="{688A2ABF-A996-4AC8-B2C4-D2449BFFE604}"/>
              </a:ext>
            </a:extLst>
          </p:cNvPr>
          <p:cNvSpPr txBox="1"/>
          <p:nvPr/>
        </p:nvSpPr>
        <p:spPr bwMode="auto">
          <a:xfrm>
            <a:off x="609600" y="59055"/>
            <a:ext cx="4495800" cy="387794"/>
          </a:xfrm>
          <a:prstGeom prst="rect">
            <a:avLst/>
          </a:prstGeom>
          <a:noFill/>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pt-BR" sz="2400" b="1" i="0" u="none" strike="noStrike" kern="1200" cap="none" spc="0" normalizeH="0" baseline="0" noProof="0" dirty="0">
                <a:ln>
                  <a:noFill/>
                </a:ln>
                <a:solidFill>
                  <a:schemeClr val="bg1">
                    <a:lumMod val="50000"/>
                  </a:schemeClr>
                </a:solidFill>
                <a:uLnTx/>
                <a:uFillTx/>
                <a:latin typeface="Arial Narrow" panose="020B0606020202030204" pitchFamily="34" charset="0"/>
                <a:ea typeface="+mn-ea"/>
                <a:cs typeface="Arial" panose="020B0604020202020204" pitchFamily="34" charset="0"/>
              </a:rPr>
              <a:t>Urgente e importante</a:t>
            </a:r>
          </a:p>
        </p:txBody>
      </p:sp>
      <p:cxnSp>
        <p:nvCxnSpPr>
          <p:cNvPr id="87056" name="Conector reto 3">
            <a:extLst>
              <a:ext uri="{FF2B5EF4-FFF2-40B4-BE49-F238E27FC236}">
                <a16:creationId xmlns:a16="http://schemas.microsoft.com/office/drawing/2014/main" id="{671AACED-0601-41FB-B9C8-E04BAD3C8936}"/>
              </a:ext>
            </a:extLst>
          </p:cNvPr>
          <p:cNvCxnSpPr>
            <a:cxnSpLocks noChangeShapeType="1"/>
          </p:cNvCxnSpPr>
          <p:nvPr/>
        </p:nvCxnSpPr>
        <p:spPr bwMode="auto">
          <a:xfrm>
            <a:off x="5735638" y="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87057" name="Retângulo 4">
            <a:extLst>
              <a:ext uri="{FF2B5EF4-FFF2-40B4-BE49-F238E27FC236}">
                <a16:creationId xmlns:a16="http://schemas.microsoft.com/office/drawing/2014/main" id="{3135062A-4BA4-4CB2-B777-8D903BE37550}"/>
              </a:ext>
            </a:extLst>
          </p:cNvPr>
          <p:cNvSpPr>
            <a:spLocks noChangeArrowheads="1"/>
          </p:cNvSpPr>
          <p:nvPr/>
        </p:nvSpPr>
        <p:spPr bwMode="auto">
          <a:xfrm>
            <a:off x="6103938" y="0"/>
            <a:ext cx="176212" cy="7339013"/>
          </a:xfrm>
          <a:prstGeom prst="rect">
            <a:avLst/>
          </a:prstGeom>
          <a:solidFill>
            <a:schemeClr val="tx1">
              <a:lumMod val="75000"/>
            </a:schemeClr>
          </a:solidFill>
          <a:ln w="9525" algn="ctr">
            <a:noFill/>
            <a:round/>
            <a:headEnd/>
            <a:tailEnd/>
          </a:ln>
          <a:extLst/>
        </p:spPr>
        <p:txBody>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altLang="pt-BR" sz="3200" b="1" i="1" u="none" strike="noStrike" kern="1200" cap="none" spc="0" normalizeH="0" baseline="0" noProof="0">
              <a:ln>
                <a:noFill/>
              </a:ln>
              <a:solidFill>
                <a:schemeClr val="bg1">
                  <a:lumMod val="50000"/>
                </a:schemeClr>
              </a:solidFill>
              <a:effectLst/>
              <a:uLnTx/>
              <a:uFillTx/>
              <a:latin typeface="Times New Roman" panose="02020603050405020304" pitchFamily="18" charset="0"/>
              <a:ea typeface="+mn-ea"/>
              <a:cs typeface="Arial" panose="020B0604020202020204" pitchFamily="34" charset="0"/>
            </a:endParaRPr>
          </a:p>
        </p:txBody>
      </p:sp>
      <p:sp>
        <p:nvSpPr>
          <p:cNvPr id="87058" name="CaixaDeTexto 5">
            <a:extLst>
              <a:ext uri="{FF2B5EF4-FFF2-40B4-BE49-F238E27FC236}">
                <a16:creationId xmlns:a16="http://schemas.microsoft.com/office/drawing/2014/main" id="{8E8308AD-438B-4D9F-8473-9731F041A0B9}"/>
              </a:ext>
            </a:extLst>
          </p:cNvPr>
          <p:cNvSpPr txBox="1">
            <a:spLocks noChangeArrowheads="1"/>
          </p:cNvSpPr>
          <p:nvPr/>
        </p:nvSpPr>
        <p:spPr bwMode="auto">
          <a:xfrm>
            <a:off x="4996609" y="0"/>
            <a:ext cx="2385012" cy="584775"/>
          </a:xfrm>
          <a:prstGeom prst="rect">
            <a:avLst/>
          </a:prstGeom>
          <a:solidFill>
            <a:schemeClr val="tx1">
              <a:lumMod val="75000"/>
            </a:schemeClr>
          </a:solidFill>
          <a:ln>
            <a:noFill/>
          </a:ln>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chemeClr val="bg1">
                    <a:lumMod val="50000"/>
                  </a:schemeClr>
                </a:solidFill>
                <a:effectLst/>
                <a:uLnTx/>
                <a:uFillTx/>
                <a:latin typeface="Arial Narrow" panose="020B0606020202030204" pitchFamily="34" charset="0"/>
                <a:ea typeface="+mn-ea"/>
                <a:cs typeface="Arial" panose="020B0604020202020204" pitchFamily="34" charset="0"/>
              </a:rPr>
              <a:t>IMPORTANTE</a:t>
            </a:r>
          </a:p>
        </p:txBody>
      </p:sp>
      <p:sp>
        <p:nvSpPr>
          <p:cNvPr id="87059" name="CaixaDeTexto 16">
            <a:extLst>
              <a:ext uri="{FF2B5EF4-FFF2-40B4-BE49-F238E27FC236}">
                <a16:creationId xmlns:a16="http://schemas.microsoft.com/office/drawing/2014/main" id="{B4422FAF-17AE-4257-A0DC-4F8FEED8016A}"/>
              </a:ext>
            </a:extLst>
          </p:cNvPr>
          <p:cNvSpPr txBox="1">
            <a:spLocks noChangeArrowheads="1"/>
          </p:cNvSpPr>
          <p:nvPr/>
        </p:nvSpPr>
        <p:spPr bwMode="auto">
          <a:xfrm>
            <a:off x="4564916" y="6273800"/>
            <a:ext cx="3226589" cy="584775"/>
          </a:xfrm>
          <a:prstGeom prst="rect">
            <a:avLst/>
          </a:prstGeom>
          <a:solidFill>
            <a:schemeClr val="tx1">
              <a:lumMod val="75000"/>
            </a:schemeClr>
          </a:solidFill>
          <a:ln>
            <a:noFill/>
          </a:ln>
          <a:extLst/>
        </p:spPr>
        <p:txBody>
          <a:bodyPr wrap="none">
            <a:spAutoFit/>
          </a:bodyPr>
          <a:lstStyle>
            <a:lvl1pPr>
              <a:defRPr sz="3200" b="1" i="1">
                <a:solidFill>
                  <a:schemeClr val="bg1"/>
                </a:solidFill>
                <a:latin typeface="Times New Roman" panose="02020603050405020304" pitchFamily="18" charset="0"/>
                <a:cs typeface="Arial" panose="020B0604020202020204" pitchFamily="34" charset="0"/>
              </a:defRPr>
            </a:lvl1pPr>
            <a:lvl2pPr marL="742950" indent="-285750">
              <a:defRPr sz="3200" b="1" i="1">
                <a:solidFill>
                  <a:schemeClr val="bg1"/>
                </a:solidFill>
                <a:latin typeface="Times New Roman" panose="02020603050405020304" pitchFamily="18" charset="0"/>
                <a:cs typeface="Arial" panose="020B0604020202020204" pitchFamily="34" charset="0"/>
              </a:defRPr>
            </a:lvl2pPr>
            <a:lvl3pPr marL="1143000" indent="-228600">
              <a:defRPr sz="3200" b="1" i="1">
                <a:solidFill>
                  <a:schemeClr val="bg1"/>
                </a:solidFill>
                <a:latin typeface="Times New Roman" panose="02020603050405020304" pitchFamily="18" charset="0"/>
                <a:cs typeface="Arial" panose="020B0604020202020204" pitchFamily="34" charset="0"/>
              </a:defRPr>
            </a:lvl3pPr>
            <a:lvl4pPr marL="1600200" indent="-228600">
              <a:defRPr sz="3200" b="1" i="1">
                <a:solidFill>
                  <a:schemeClr val="bg1"/>
                </a:solidFill>
                <a:latin typeface="Times New Roman" panose="02020603050405020304" pitchFamily="18" charset="0"/>
                <a:cs typeface="Arial" panose="020B0604020202020204" pitchFamily="34" charset="0"/>
              </a:defRPr>
            </a:lvl4pPr>
            <a:lvl5pPr marL="2057400" indent="-228600">
              <a:defRPr sz="3200" b="1" i="1">
                <a:solidFill>
                  <a:schemeClr val="bg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chemeClr val="bg1">
                    <a:lumMod val="50000"/>
                  </a:schemeClr>
                </a:solidFill>
                <a:effectLst/>
                <a:uLnTx/>
                <a:uFillTx/>
                <a:latin typeface="Arial Narrow" panose="020B0606020202030204" pitchFamily="34" charset="0"/>
                <a:ea typeface="+mn-ea"/>
                <a:cs typeface="Arial" panose="020B0604020202020204" pitchFamily="34" charset="0"/>
              </a:rPr>
              <a:t>NÃO IMPORTANTE</a:t>
            </a:r>
          </a:p>
        </p:txBody>
      </p:sp>
      <p:sp>
        <p:nvSpPr>
          <p:cNvPr id="22" name="CaixaDeTexto 21">
            <a:extLst>
              <a:ext uri="{FF2B5EF4-FFF2-40B4-BE49-F238E27FC236}">
                <a16:creationId xmlns:a16="http://schemas.microsoft.com/office/drawing/2014/main" id="{572B7722-0921-41D4-90ED-2AE07551409B}"/>
              </a:ext>
            </a:extLst>
          </p:cNvPr>
          <p:cNvSpPr txBox="1"/>
          <p:nvPr/>
        </p:nvSpPr>
        <p:spPr bwMode="auto">
          <a:xfrm>
            <a:off x="7375474" y="62595"/>
            <a:ext cx="4495800" cy="387794"/>
          </a:xfrm>
          <a:prstGeom prst="rect">
            <a:avLst/>
          </a:prstGeom>
          <a:noFill/>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pt-BR" sz="2400" b="1" dirty="0">
                <a:solidFill>
                  <a:schemeClr val="bg1">
                    <a:lumMod val="50000"/>
                  </a:schemeClr>
                </a:solidFill>
                <a:latin typeface="Arial Narrow" panose="020B0606020202030204" pitchFamily="34" charset="0"/>
                <a:cs typeface="Arial" panose="020B0604020202020204" pitchFamily="34" charset="0"/>
              </a:rPr>
              <a:t>Não u</a:t>
            </a:r>
            <a:r>
              <a:rPr kumimoji="0" lang="pt-BR" sz="2400" b="1" i="0" u="none" strike="noStrike" kern="1200" cap="none" spc="0" normalizeH="0" baseline="0" noProof="0" dirty="0" err="1">
                <a:ln>
                  <a:noFill/>
                </a:ln>
                <a:solidFill>
                  <a:schemeClr val="bg1">
                    <a:lumMod val="50000"/>
                  </a:schemeClr>
                </a:solidFill>
                <a:uLnTx/>
                <a:uFillTx/>
                <a:latin typeface="Arial Narrow" panose="020B0606020202030204" pitchFamily="34" charset="0"/>
                <a:ea typeface="+mn-ea"/>
                <a:cs typeface="Arial" panose="020B0604020202020204" pitchFamily="34" charset="0"/>
              </a:rPr>
              <a:t>rgente</a:t>
            </a:r>
            <a:r>
              <a:rPr kumimoji="0" lang="pt-BR" sz="2400" b="1" i="0" u="none" strike="noStrike" kern="1200" cap="none" spc="0" normalizeH="0" baseline="0" noProof="0" dirty="0">
                <a:ln>
                  <a:noFill/>
                </a:ln>
                <a:solidFill>
                  <a:schemeClr val="bg1">
                    <a:lumMod val="50000"/>
                  </a:schemeClr>
                </a:solidFill>
                <a:uLnTx/>
                <a:uFillTx/>
                <a:latin typeface="Arial Narrow" panose="020B0606020202030204" pitchFamily="34" charset="0"/>
                <a:ea typeface="+mn-ea"/>
                <a:cs typeface="Arial" panose="020B0604020202020204" pitchFamily="34" charset="0"/>
              </a:rPr>
              <a:t> e importante</a:t>
            </a:r>
          </a:p>
        </p:txBody>
      </p:sp>
      <p:sp>
        <p:nvSpPr>
          <p:cNvPr id="25" name="CaixaDeTexto 24">
            <a:extLst>
              <a:ext uri="{FF2B5EF4-FFF2-40B4-BE49-F238E27FC236}">
                <a16:creationId xmlns:a16="http://schemas.microsoft.com/office/drawing/2014/main" id="{28B82219-C435-4794-9DB4-2CF55585A35E}"/>
              </a:ext>
            </a:extLst>
          </p:cNvPr>
          <p:cNvSpPr txBox="1"/>
          <p:nvPr/>
        </p:nvSpPr>
        <p:spPr bwMode="auto">
          <a:xfrm>
            <a:off x="1633866" y="3656439"/>
            <a:ext cx="4495800" cy="387794"/>
          </a:xfrm>
          <a:prstGeom prst="rect">
            <a:avLst/>
          </a:prstGeom>
          <a:noFill/>
          <a:effectLst/>
        </p:spPr>
        <p:txBody>
          <a:bodyPr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pt-BR" sz="2400" b="1" i="0" u="none" strike="noStrike" kern="1200" cap="none" spc="0" normalizeH="0" baseline="0" noProof="0" dirty="0">
                <a:ln>
                  <a:noFill/>
                </a:ln>
                <a:solidFill>
                  <a:schemeClr val="bg1">
                    <a:lumMod val="50000"/>
                  </a:schemeClr>
                </a:solidFill>
                <a:uLnTx/>
                <a:uFillTx/>
                <a:latin typeface="Arial Narrow" panose="020B0606020202030204" pitchFamily="34" charset="0"/>
                <a:ea typeface="+mn-ea"/>
                <a:cs typeface="Arial" panose="020B0604020202020204" pitchFamily="34" charset="0"/>
              </a:rPr>
              <a:t>Urgente e não importante</a:t>
            </a:r>
          </a:p>
        </p:txBody>
      </p:sp>
      <p:sp>
        <p:nvSpPr>
          <p:cNvPr id="26" name="CaixaDeTexto 25">
            <a:extLst>
              <a:ext uri="{FF2B5EF4-FFF2-40B4-BE49-F238E27FC236}">
                <a16:creationId xmlns:a16="http://schemas.microsoft.com/office/drawing/2014/main" id="{EE90CF17-40E9-4336-92CD-287D6B704B88}"/>
              </a:ext>
            </a:extLst>
          </p:cNvPr>
          <p:cNvSpPr txBox="1"/>
          <p:nvPr/>
        </p:nvSpPr>
        <p:spPr bwMode="auto">
          <a:xfrm>
            <a:off x="5688425" y="3656439"/>
            <a:ext cx="5061092" cy="387794"/>
          </a:xfrm>
          <a:prstGeom prst="rect">
            <a:avLst/>
          </a:prstGeom>
          <a:noFill/>
          <a:effectLst/>
        </p:spPr>
        <p:txBody>
          <a:bodyPr wrap="square" lIns="91434" tIns="45718" rIns="91434" bIns="45718">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pt-BR" sz="2400" b="1" dirty="0">
                <a:solidFill>
                  <a:schemeClr val="bg1">
                    <a:lumMod val="50000"/>
                  </a:schemeClr>
                </a:solidFill>
                <a:latin typeface="Arial Narrow" panose="020B0606020202030204" pitchFamily="34" charset="0"/>
                <a:cs typeface="Arial" panose="020B0604020202020204" pitchFamily="34" charset="0"/>
              </a:rPr>
              <a:t>Não u</a:t>
            </a:r>
            <a:r>
              <a:rPr kumimoji="0" lang="pt-BR" sz="2400" b="1" i="0" u="none" strike="noStrike" kern="1200" cap="none" spc="0" normalizeH="0" baseline="0" noProof="0" dirty="0" err="1">
                <a:ln>
                  <a:noFill/>
                </a:ln>
                <a:solidFill>
                  <a:schemeClr val="bg1">
                    <a:lumMod val="50000"/>
                  </a:schemeClr>
                </a:solidFill>
                <a:uLnTx/>
                <a:uFillTx/>
                <a:latin typeface="Arial Narrow" panose="020B0606020202030204" pitchFamily="34" charset="0"/>
                <a:ea typeface="+mn-ea"/>
                <a:cs typeface="Arial" panose="020B0604020202020204" pitchFamily="34" charset="0"/>
              </a:rPr>
              <a:t>rgente</a:t>
            </a:r>
            <a:r>
              <a:rPr kumimoji="0" lang="pt-BR" sz="2400" b="1" i="0" u="none" strike="noStrike" kern="1200" cap="none" spc="0" normalizeH="0" baseline="0" noProof="0" dirty="0">
                <a:ln>
                  <a:noFill/>
                </a:ln>
                <a:solidFill>
                  <a:schemeClr val="bg1">
                    <a:lumMod val="50000"/>
                  </a:schemeClr>
                </a:solidFill>
                <a:uLnTx/>
                <a:uFillTx/>
                <a:latin typeface="Arial Narrow" panose="020B0606020202030204" pitchFamily="34" charset="0"/>
                <a:ea typeface="+mn-ea"/>
                <a:cs typeface="Arial" panose="020B0604020202020204" pitchFamily="34" charset="0"/>
              </a:rPr>
              <a:t> e não importante</a:t>
            </a:r>
          </a:p>
        </p:txBody>
      </p:sp>
      <p:sp>
        <p:nvSpPr>
          <p:cNvPr id="20" name="CaixaDeTexto 19">
            <a:extLst>
              <a:ext uri="{FF2B5EF4-FFF2-40B4-BE49-F238E27FC236}">
                <a16:creationId xmlns:a16="http://schemas.microsoft.com/office/drawing/2014/main" id="{E7677644-2192-453D-94EF-4891930B1F4E}"/>
              </a:ext>
            </a:extLst>
          </p:cNvPr>
          <p:cNvSpPr txBox="1"/>
          <p:nvPr/>
        </p:nvSpPr>
        <p:spPr>
          <a:xfrm>
            <a:off x="1623241" y="685823"/>
            <a:ext cx="1945758" cy="461665"/>
          </a:xfrm>
          <a:prstGeom prst="rect">
            <a:avLst/>
          </a:prstGeom>
          <a:noFill/>
        </p:spPr>
        <p:txBody>
          <a:bodyPr wrap="square" rtlCol="0">
            <a:spAutoFit/>
          </a:bodyPr>
          <a:lstStyle/>
          <a:p>
            <a:pPr algn="ctr"/>
            <a:r>
              <a:rPr lang="pt-BR" sz="2400" b="1" dirty="0">
                <a:solidFill>
                  <a:schemeClr val="bg1">
                    <a:lumMod val="50000"/>
                  </a:schemeClr>
                </a:solidFill>
                <a:latin typeface="Arial Narrow" panose="020B0606020202030204" pitchFamily="34" charset="0"/>
              </a:rPr>
              <a:t>I BOMBEIRO</a:t>
            </a:r>
          </a:p>
        </p:txBody>
      </p:sp>
      <p:sp>
        <p:nvSpPr>
          <p:cNvPr id="23" name="CaixaDeTexto 22">
            <a:extLst>
              <a:ext uri="{FF2B5EF4-FFF2-40B4-BE49-F238E27FC236}">
                <a16:creationId xmlns:a16="http://schemas.microsoft.com/office/drawing/2014/main" id="{6CCA0099-6A61-44F6-932F-A45C9EC53410}"/>
              </a:ext>
            </a:extLst>
          </p:cNvPr>
          <p:cNvSpPr txBox="1"/>
          <p:nvPr/>
        </p:nvSpPr>
        <p:spPr>
          <a:xfrm>
            <a:off x="6670164" y="689356"/>
            <a:ext cx="5415514" cy="461665"/>
          </a:xfrm>
          <a:prstGeom prst="rect">
            <a:avLst/>
          </a:prstGeom>
          <a:noFill/>
        </p:spPr>
        <p:txBody>
          <a:bodyPr wrap="square" rtlCol="0">
            <a:spAutoFit/>
          </a:bodyPr>
          <a:lstStyle/>
          <a:p>
            <a:pPr algn="ctr"/>
            <a:r>
              <a:rPr lang="pt-BR" sz="2400" b="1" dirty="0">
                <a:solidFill>
                  <a:schemeClr val="bg1">
                    <a:lumMod val="50000"/>
                  </a:schemeClr>
                </a:solidFill>
                <a:latin typeface="Arial Narrow" panose="020B0606020202030204" pitchFamily="34" charset="0"/>
              </a:rPr>
              <a:t>II TEMPO DE QUALIDADE</a:t>
            </a:r>
          </a:p>
        </p:txBody>
      </p:sp>
      <p:sp>
        <p:nvSpPr>
          <p:cNvPr id="27" name="CaixaDeTexto 26">
            <a:extLst>
              <a:ext uri="{FF2B5EF4-FFF2-40B4-BE49-F238E27FC236}">
                <a16:creationId xmlns:a16="http://schemas.microsoft.com/office/drawing/2014/main" id="{A02B58F0-4ECC-43BB-94BA-7C87B3F6F5C7}"/>
              </a:ext>
            </a:extLst>
          </p:cNvPr>
          <p:cNvSpPr txBox="1"/>
          <p:nvPr/>
        </p:nvSpPr>
        <p:spPr>
          <a:xfrm>
            <a:off x="265805" y="4176849"/>
            <a:ext cx="4919346" cy="461665"/>
          </a:xfrm>
          <a:prstGeom prst="rect">
            <a:avLst/>
          </a:prstGeom>
          <a:noFill/>
        </p:spPr>
        <p:txBody>
          <a:bodyPr wrap="square" rtlCol="0">
            <a:spAutoFit/>
          </a:bodyPr>
          <a:lstStyle/>
          <a:p>
            <a:pPr algn="ctr"/>
            <a:r>
              <a:rPr lang="pt-BR" sz="2400" b="1" dirty="0">
                <a:solidFill>
                  <a:schemeClr val="bg1">
                    <a:lumMod val="50000"/>
                  </a:schemeClr>
                </a:solidFill>
                <a:latin typeface="Arial Narrow" panose="020B0606020202030204" pitchFamily="34" charset="0"/>
              </a:rPr>
              <a:t>III DISTRAÇÃO</a:t>
            </a:r>
          </a:p>
        </p:txBody>
      </p:sp>
      <p:sp>
        <p:nvSpPr>
          <p:cNvPr id="29" name="CaixaDeTexto 28">
            <a:extLst>
              <a:ext uri="{FF2B5EF4-FFF2-40B4-BE49-F238E27FC236}">
                <a16:creationId xmlns:a16="http://schemas.microsoft.com/office/drawing/2014/main" id="{1E79C365-A5C3-4E9A-B9C9-C2809AC4B0F4}"/>
              </a:ext>
            </a:extLst>
          </p:cNvPr>
          <p:cNvSpPr txBox="1"/>
          <p:nvPr/>
        </p:nvSpPr>
        <p:spPr>
          <a:xfrm>
            <a:off x="5870030" y="4170371"/>
            <a:ext cx="6429151" cy="461665"/>
          </a:xfrm>
          <a:prstGeom prst="rect">
            <a:avLst/>
          </a:prstGeom>
          <a:noFill/>
        </p:spPr>
        <p:txBody>
          <a:bodyPr wrap="square" rtlCol="0">
            <a:spAutoFit/>
          </a:bodyPr>
          <a:lstStyle/>
          <a:p>
            <a:pPr algn="ctr"/>
            <a:r>
              <a:rPr lang="pt-BR" sz="2400" b="1" dirty="0">
                <a:solidFill>
                  <a:schemeClr val="bg1">
                    <a:lumMod val="50000"/>
                  </a:schemeClr>
                </a:solidFill>
                <a:latin typeface="Arial Narrow" panose="020B0606020202030204" pitchFamily="34" charset="0"/>
              </a:rPr>
              <a:t>IV DESPERDIÇADORES DE TEMPO</a:t>
            </a:r>
          </a:p>
        </p:txBody>
      </p:sp>
    </p:spTree>
    <p:extLst>
      <p:ext uri="{BB962C8B-B14F-4D97-AF65-F5344CB8AC3E}">
        <p14:creationId xmlns:p14="http://schemas.microsoft.com/office/powerpoint/2010/main" val="69129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9DFD7116-C5D0-4885-98FB-85A48F061BD2}"/>
              </a:ext>
            </a:extLst>
          </p:cNvPr>
          <p:cNvSpPr/>
          <p:nvPr/>
        </p:nvSpPr>
        <p:spPr bwMode="auto">
          <a:xfrm>
            <a:off x="729920" y="3505201"/>
            <a:ext cx="8406064" cy="1556084"/>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200" b="1" i="1" u="none" strike="noStrike" kern="1200" cap="none" spc="0" normalizeH="0" baseline="0" noProof="0">
              <a:ln>
                <a:noFill/>
              </a:ln>
              <a:solidFill>
                <a:srgbClr val="735900"/>
              </a:solidFill>
              <a:effectLst/>
              <a:uLnTx/>
              <a:uFillTx/>
              <a:latin typeface="Times New Roman" pitchFamily="18" charset="0"/>
              <a:ea typeface="+mn-ea"/>
              <a:cs typeface="+mn-cs"/>
            </a:endParaRPr>
          </a:p>
        </p:txBody>
      </p:sp>
      <p:sp>
        <p:nvSpPr>
          <p:cNvPr id="7" name="Retângulo 6">
            <a:extLst>
              <a:ext uri="{FF2B5EF4-FFF2-40B4-BE49-F238E27FC236}">
                <a16:creationId xmlns:a16="http://schemas.microsoft.com/office/drawing/2014/main" id="{10D23DD9-E28A-4597-9F5B-1C7C23F898FB}"/>
              </a:ext>
            </a:extLst>
          </p:cNvPr>
          <p:cNvSpPr/>
          <p:nvPr/>
        </p:nvSpPr>
        <p:spPr>
          <a:xfrm>
            <a:off x="872531" y="3335653"/>
            <a:ext cx="8000460" cy="18620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5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IMPORTANTE</a:t>
            </a:r>
          </a:p>
        </p:txBody>
      </p:sp>
      <p:pic>
        <p:nvPicPr>
          <p:cNvPr id="11" name="Imagem 10">
            <a:extLst>
              <a:ext uri="{FF2B5EF4-FFF2-40B4-BE49-F238E27FC236}">
                <a16:creationId xmlns:a16="http://schemas.microsoft.com/office/drawing/2014/main" id="{5BA920F7-C60B-46AE-8615-675131FBC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55575">
            <a:off x="8419581" y="-165138"/>
            <a:ext cx="4534306" cy="7340677"/>
          </a:xfrm>
          <a:prstGeom prst="rect">
            <a:avLst/>
          </a:prstGeom>
        </p:spPr>
      </p:pic>
      <p:sp>
        <p:nvSpPr>
          <p:cNvPr id="10" name="Retângulo 9">
            <a:extLst>
              <a:ext uri="{FF2B5EF4-FFF2-40B4-BE49-F238E27FC236}">
                <a16:creationId xmlns:a16="http://schemas.microsoft.com/office/drawing/2014/main" id="{880679E7-2F7A-461C-814B-55F6CA02BB08}"/>
              </a:ext>
            </a:extLst>
          </p:cNvPr>
          <p:cNvSpPr/>
          <p:nvPr/>
        </p:nvSpPr>
        <p:spPr>
          <a:xfrm>
            <a:off x="689814" y="940146"/>
            <a:ext cx="7796460"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srgbClr val="FFFFFF"/>
                </a:solidFill>
                <a:effectLst/>
                <a:uLnTx/>
                <a:uFillTx/>
                <a:latin typeface="Open Sans"/>
                <a:ea typeface="+mn-ea"/>
                <a:cs typeface="+mn-cs"/>
              </a:rPr>
              <a:t>Coisas importantes são as que têm grande peso na nossa capacidade de atingir nossos objetivos. </a:t>
            </a:r>
          </a:p>
        </p:txBody>
      </p:sp>
    </p:spTree>
    <p:extLst>
      <p:ext uri="{BB962C8B-B14F-4D97-AF65-F5344CB8AC3E}">
        <p14:creationId xmlns:p14="http://schemas.microsoft.com/office/powerpoint/2010/main" val="304390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9"/>
                                        </p:tgtEl>
                                        <p:attrNameLst>
                                          <p:attrName>style.color</p:attrName>
                                        </p:attrNameLst>
                                      </p:cBhvr>
                                      <p:to>
                                        <a:schemeClr val="bg1"/>
                                      </p:to>
                                    </p:animClr>
                                    <p:animClr clrSpc="rgb" dir="cw">
                                      <p:cBhvr>
                                        <p:cTn id="7" dur="250" autoRev="1" fill="remove"/>
                                        <p:tgtEl>
                                          <p:spTgt spid="9"/>
                                        </p:tgtEl>
                                        <p:attrNameLst>
                                          <p:attrName>fillcolor</p:attrName>
                                        </p:attrNameLst>
                                      </p:cBhvr>
                                      <p:to>
                                        <a:schemeClr val="bg1"/>
                                      </p:to>
                                    </p:animClr>
                                    <p:set>
                                      <p:cBhvr>
                                        <p:cTn id="8" dur="250" autoRev="1" fill="remove"/>
                                        <p:tgtEl>
                                          <p:spTgt spid="9"/>
                                        </p:tgtEl>
                                        <p:attrNameLst>
                                          <p:attrName>fill.type</p:attrName>
                                        </p:attrNameLst>
                                      </p:cBhvr>
                                      <p:to>
                                        <p:strVal val="solid"/>
                                      </p:to>
                                    </p:set>
                                    <p:set>
                                      <p:cBhvr>
                                        <p:cTn id="9" dur="250" autoRev="1" fill="remove"/>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7D46553-A2AA-42F9-BF8B-2EB8BC240D08}"/>
              </a:ext>
            </a:extLst>
          </p:cNvPr>
          <p:cNvPicPr>
            <a:picLocks noChangeAspect="1"/>
          </p:cNvPicPr>
          <p:nvPr/>
        </p:nvPicPr>
        <p:blipFill rotWithShape="1">
          <a:blip r:embed="rId3">
            <a:extLst>
              <a:ext uri="{28A0092B-C50C-407E-A947-70E740481C1C}">
                <a14:useLocalDpi xmlns:a14="http://schemas.microsoft.com/office/drawing/2010/main" val="0"/>
              </a:ext>
            </a:extLst>
          </a:blip>
          <a:srcRect r="916" b="25393"/>
          <a:stretch/>
        </p:blipFill>
        <p:spPr>
          <a:xfrm>
            <a:off x="0" y="0"/>
            <a:ext cx="12143874" cy="6858000"/>
          </a:xfrm>
          <a:prstGeom prst="rect">
            <a:avLst/>
          </a:prstGeom>
        </p:spPr>
      </p:pic>
    </p:spTree>
    <p:extLst>
      <p:ext uri="{BB962C8B-B14F-4D97-AF65-F5344CB8AC3E}">
        <p14:creationId xmlns:p14="http://schemas.microsoft.com/office/powerpoint/2010/main" val="25430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05A3864C-A537-4389-AF34-465B802736C6}"/>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Effect>
                      <a14:brightnessContrast bright="-40000" contrast="20000"/>
                    </a14:imgEffect>
                  </a14:imgLayer>
                </a14:imgProps>
              </a:ext>
              <a:ext uri="{28A0092B-C50C-407E-A947-70E740481C1C}">
                <a14:useLocalDpi xmlns:a14="http://schemas.microsoft.com/office/drawing/2010/main" val="0"/>
              </a:ext>
            </a:extLst>
          </a:blip>
          <a:srcRect r="916" b="25393"/>
          <a:stretch/>
        </p:blipFill>
        <p:spPr>
          <a:xfrm>
            <a:off x="0" y="0"/>
            <a:ext cx="12143874" cy="6858000"/>
          </a:xfrm>
          <a:prstGeom prst="rect">
            <a:avLst/>
          </a:prstGeom>
        </p:spPr>
      </p:pic>
      <p:sp>
        <p:nvSpPr>
          <p:cNvPr id="5" name="Retângulo 4">
            <a:extLst>
              <a:ext uri="{FF2B5EF4-FFF2-40B4-BE49-F238E27FC236}">
                <a16:creationId xmlns:a16="http://schemas.microsoft.com/office/drawing/2014/main" id="{7631B015-927B-45B9-9CC8-E4B56324B60E}"/>
              </a:ext>
            </a:extLst>
          </p:cNvPr>
          <p:cNvSpPr/>
          <p:nvPr/>
        </p:nvSpPr>
        <p:spPr bwMode="auto">
          <a:xfrm>
            <a:off x="1507958" y="733927"/>
            <a:ext cx="4058653" cy="950494"/>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1" i="1" u="none" strike="noStrike" cap="none" normalizeH="0" baseline="0">
              <a:ln>
                <a:noFill/>
              </a:ln>
              <a:solidFill>
                <a:schemeClr val="bg1"/>
              </a:solidFill>
              <a:effectLst/>
              <a:latin typeface="Times New Roman" pitchFamily="18" charset="0"/>
            </a:endParaRPr>
          </a:p>
        </p:txBody>
      </p:sp>
      <p:sp>
        <p:nvSpPr>
          <p:cNvPr id="3" name="Espaço Reservado para Conteúdo 2">
            <a:extLst>
              <a:ext uri="{FF2B5EF4-FFF2-40B4-BE49-F238E27FC236}">
                <a16:creationId xmlns:a16="http://schemas.microsoft.com/office/drawing/2014/main" id="{E8276725-F88E-4477-A3DA-FDBBE89AAC6E}"/>
              </a:ext>
            </a:extLst>
          </p:cNvPr>
          <p:cNvSpPr>
            <a:spLocks noGrp="1"/>
          </p:cNvSpPr>
          <p:nvPr>
            <p:ph idx="1"/>
          </p:nvPr>
        </p:nvSpPr>
        <p:spPr>
          <a:xfrm>
            <a:off x="433137" y="782053"/>
            <a:ext cx="10972800" cy="4525963"/>
          </a:xfrm>
        </p:spPr>
        <p:txBody>
          <a:bodyPr/>
          <a:lstStyle/>
          <a:p>
            <a:pPr marL="0" indent="0" algn="ctr">
              <a:buNone/>
            </a:pPr>
            <a:r>
              <a:rPr lang="en-US" sz="5400" b="1" kern="1200" dirty="0"/>
              <a:t>URGÊNCIA é </a:t>
            </a:r>
            <a:r>
              <a:rPr lang="en-US" sz="5400" b="1" kern="1200" dirty="0" err="1"/>
              <a:t>definida</a:t>
            </a:r>
            <a:r>
              <a:rPr lang="en-US" sz="5400" b="1" kern="1200" dirty="0"/>
              <a:t> por </a:t>
            </a:r>
            <a:r>
              <a:rPr lang="en-US" sz="5400" b="1" kern="1200" dirty="0" err="1"/>
              <a:t>fatores</a:t>
            </a:r>
            <a:r>
              <a:rPr lang="en-US" sz="5400" b="1" kern="1200" dirty="0"/>
              <a:t> </a:t>
            </a:r>
            <a:r>
              <a:rPr lang="en-US" sz="5400" b="1" kern="1200" dirty="0" err="1"/>
              <a:t>externos</a:t>
            </a:r>
            <a:r>
              <a:rPr lang="en-US" sz="5400" b="1" kern="1200" dirty="0"/>
              <a:t>, </a:t>
            </a:r>
            <a:r>
              <a:rPr lang="en-US" sz="5400" b="1" kern="1200" dirty="0" err="1"/>
              <a:t>como</a:t>
            </a:r>
            <a:r>
              <a:rPr lang="en-US" sz="5400" b="1" kern="1200" dirty="0"/>
              <a:t> </a:t>
            </a:r>
            <a:r>
              <a:rPr lang="en-US" sz="5400" b="1" kern="1200" dirty="0" err="1"/>
              <a:t>prazos</a:t>
            </a:r>
            <a:r>
              <a:rPr lang="en-US" sz="5400" b="1" kern="1200" dirty="0"/>
              <a:t> de </a:t>
            </a:r>
            <a:r>
              <a:rPr lang="en-US" sz="5400" b="1" kern="1200" dirty="0" err="1"/>
              <a:t>entrega</a:t>
            </a:r>
            <a:r>
              <a:rPr lang="en-US" sz="5400" b="1" kern="1200" dirty="0"/>
              <a:t>.</a:t>
            </a:r>
          </a:p>
          <a:p>
            <a:pPr marL="0" indent="0">
              <a:buNone/>
            </a:pPr>
            <a:endParaRPr lang="pt-BR" dirty="0"/>
          </a:p>
        </p:txBody>
      </p:sp>
    </p:spTree>
    <p:extLst>
      <p:ext uri="{BB962C8B-B14F-4D97-AF65-F5344CB8AC3E}">
        <p14:creationId xmlns:p14="http://schemas.microsoft.com/office/powerpoint/2010/main" val="4133683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6CA955D5-B0D3-4BFA-9F7B-1484F4EE37D7}"/>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Effect>
                      <a14:brightnessContrast bright="-40000" contrast="20000"/>
                    </a14:imgEffect>
                  </a14:imgLayer>
                </a14:imgProps>
              </a:ext>
              <a:ext uri="{28A0092B-C50C-407E-A947-70E740481C1C}">
                <a14:useLocalDpi xmlns:a14="http://schemas.microsoft.com/office/drawing/2010/main" val="0"/>
              </a:ext>
            </a:extLst>
          </a:blip>
          <a:srcRect r="916" b="25393"/>
          <a:stretch/>
        </p:blipFill>
        <p:spPr>
          <a:xfrm>
            <a:off x="0" y="0"/>
            <a:ext cx="12143874" cy="6858000"/>
          </a:xfrm>
          <a:prstGeom prst="rect">
            <a:avLst/>
          </a:prstGeom>
        </p:spPr>
      </p:pic>
      <p:sp>
        <p:nvSpPr>
          <p:cNvPr id="6" name="Retângulo 5">
            <a:extLst>
              <a:ext uri="{FF2B5EF4-FFF2-40B4-BE49-F238E27FC236}">
                <a16:creationId xmlns:a16="http://schemas.microsoft.com/office/drawing/2014/main" id="{0BCB3972-FDE2-40DE-947C-64D153CA0895}"/>
              </a:ext>
            </a:extLst>
          </p:cNvPr>
          <p:cNvSpPr/>
          <p:nvPr/>
        </p:nvSpPr>
        <p:spPr bwMode="auto">
          <a:xfrm>
            <a:off x="433138" y="3388895"/>
            <a:ext cx="4981074" cy="950494"/>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1" i="1" u="none" strike="noStrike" cap="none" normalizeH="0" baseline="0">
              <a:ln>
                <a:noFill/>
              </a:ln>
              <a:solidFill>
                <a:schemeClr val="bg1"/>
              </a:solidFill>
              <a:effectLst/>
              <a:latin typeface="Times New Roman" pitchFamily="18" charset="0"/>
            </a:endParaRPr>
          </a:p>
        </p:txBody>
      </p:sp>
      <p:sp>
        <p:nvSpPr>
          <p:cNvPr id="5" name="Retângulo 4">
            <a:extLst>
              <a:ext uri="{FF2B5EF4-FFF2-40B4-BE49-F238E27FC236}">
                <a16:creationId xmlns:a16="http://schemas.microsoft.com/office/drawing/2014/main" id="{7631B015-927B-45B9-9CC8-E4B56324B60E}"/>
              </a:ext>
            </a:extLst>
          </p:cNvPr>
          <p:cNvSpPr/>
          <p:nvPr/>
        </p:nvSpPr>
        <p:spPr bwMode="auto">
          <a:xfrm>
            <a:off x="1507958" y="733927"/>
            <a:ext cx="4058653" cy="950494"/>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1" i="1" u="none" strike="noStrike" cap="none" normalizeH="0" baseline="0">
              <a:ln>
                <a:noFill/>
              </a:ln>
              <a:solidFill>
                <a:schemeClr val="bg1"/>
              </a:solidFill>
              <a:effectLst/>
              <a:latin typeface="Times New Roman" pitchFamily="18" charset="0"/>
            </a:endParaRPr>
          </a:p>
        </p:txBody>
      </p:sp>
      <p:sp>
        <p:nvSpPr>
          <p:cNvPr id="3" name="Espaço Reservado para Conteúdo 2">
            <a:extLst>
              <a:ext uri="{FF2B5EF4-FFF2-40B4-BE49-F238E27FC236}">
                <a16:creationId xmlns:a16="http://schemas.microsoft.com/office/drawing/2014/main" id="{E8276725-F88E-4477-A3DA-FDBBE89AAC6E}"/>
              </a:ext>
            </a:extLst>
          </p:cNvPr>
          <p:cNvSpPr>
            <a:spLocks noGrp="1"/>
          </p:cNvSpPr>
          <p:nvPr>
            <p:ph idx="1"/>
          </p:nvPr>
        </p:nvSpPr>
        <p:spPr>
          <a:xfrm>
            <a:off x="433137" y="782053"/>
            <a:ext cx="10972800" cy="4525963"/>
          </a:xfrm>
        </p:spPr>
        <p:txBody>
          <a:bodyPr/>
          <a:lstStyle/>
          <a:p>
            <a:pPr marL="0" indent="0" algn="ctr">
              <a:buNone/>
            </a:pPr>
            <a:r>
              <a:rPr lang="en-US" sz="5400" b="1" kern="1200" dirty="0"/>
              <a:t>URGÊNCIA é </a:t>
            </a:r>
            <a:r>
              <a:rPr lang="en-US" sz="5400" b="1" kern="1200" dirty="0" err="1"/>
              <a:t>definida</a:t>
            </a:r>
            <a:r>
              <a:rPr lang="en-US" sz="5400" b="1" kern="1200" dirty="0"/>
              <a:t> por </a:t>
            </a:r>
            <a:r>
              <a:rPr lang="en-US" sz="5400" b="1" kern="1200" dirty="0" err="1"/>
              <a:t>fatores</a:t>
            </a:r>
            <a:r>
              <a:rPr lang="en-US" sz="5400" b="1" kern="1200" dirty="0"/>
              <a:t> </a:t>
            </a:r>
            <a:r>
              <a:rPr lang="en-US" sz="5400" b="1" kern="1200" dirty="0" err="1"/>
              <a:t>externos</a:t>
            </a:r>
            <a:r>
              <a:rPr lang="en-US" sz="5400" b="1" kern="1200" dirty="0"/>
              <a:t>, </a:t>
            </a:r>
            <a:r>
              <a:rPr lang="en-US" sz="5400" b="1" kern="1200" dirty="0" err="1"/>
              <a:t>como</a:t>
            </a:r>
            <a:r>
              <a:rPr lang="en-US" sz="5400" b="1" kern="1200" dirty="0"/>
              <a:t> </a:t>
            </a:r>
            <a:r>
              <a:rPr lang="en-US" sz="5400" b="1" kern="1200" dirty="0" err="1"/>
              <a:t>prazos</a:t>
            </a:r>
            <a:r>
              <a:rPr lang="en-US" sz="5400" b="1" kern="1200" dirty="0"/>
              <a:t> de </a:t>
            </a:r>
            <a:r>
              <a:rPr lang="en-US" sz="5400" b="1" kern="1200" dirty="0" err="1"/>
              <a:t>entrega</a:t>
            </a:r>
            <a:r>
              <a:rPr lang="en-US" sz="5400" b="1" kern="1200" dirty="0"/>
              <a:t>.</a:t>
            </a:r>
          </a:p>
          <a:p>
            <a:pPr marL="0" indent="0" algn="ctr">
              <a:buNone/>
            </a:pPr>
            <a:r>
              <a:rPr lang="en-US" sz="5400" b="1" kern="1200" dirty="0"/>
              <a:t>IMPORTÂNCIA é um </a:t>
            </a:r>
            <a:r>
              <a:rPr lang="en-US" sz="5400" b="1" kern="1200" dirty="0" err="1"/>
              <a:t>exercício</a:t>
            </a:r>
            <a:r>
              <a:rPr lang="en-US" sz="5400" b="1" kern="1200" dirty="0"/>
              <a:t> de </a:t>
            </a:r>
            <a:r>
              <a:rPr lang="en-US" sz="5400" b="1" kern="1200" dirty="0" err="1"/>
              <a:t>introspecção</a:t>
            </a:r>
            <a:r>
              <a:rPr lang="en-US" sz="5400" b="1" kern="1200" dirty="0"/>
              <a:t>.</a:t>
            </a:r>
          </a:p>
          <a:p>
            <a:pPr marL="0" indent="0" algn="ctr">
              <a:buNone/>
            </a:pPr>
            <a:endParaRPr lang="en-US" sz="700" kern="1200" dirty="0"/>
          </a:p>
          <a:p>
            <a:pPr marL="0" indent="0">
              <a:buNone/>
            </a:pPr>
            <a:endParaRPr lang="pt-BR" dirty="0"/>
          </a:p>
        </p:txBody>
      </p:sp>
    </p:spTree>
    <p:extLst>
      <p:ext uri="{BB962C8B-B14F-4D97-AF65-F5344CB8AC3E}">
        <p14:creationId xmlns:p14="http://schemas.microsoft.com/office/powerpoint/2010/main" val="698416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AA8473EC-F2B8-4F9C-B9A7-F9F276DB3691}"/>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Effect>
                      <a14:brightnessContrast bright="-40000" contrast="20000"/>
                    </a14:imgEffect>
                  </a14:imgLayer>
                </a14:imgProps>
              </a:ext>
              <a:ext uri="{28A0092B-C50C-407E-A947-70E740481C1C}">
                <a14:useLocalDpi xmlns:a14="http://schemas.microsoft.com/office/drawing/2010/main" val="0"/>
              </a:ext>
            </a:extLst>
          </a:blip>
          <a:srcRect r="916" b="25393"/>
          <a:stretch/>
        </p:blipFill>
        <p:spPr>
          <a:xfrm>
            <a:off x="0" y="0"/>
            <a:ext cx="12143874" cy="6858000"/>
          </a:xfrm>
          <a:prstGeom prst="rect">
            <a:avLst/>
          </a:prstGeom>
        </p:spPr>
      </p:pic>
      <p:sp>
        <p:nvSpPr>
          <p:cNvPr id="6" name="Retângulo 5">
            <a:extLst>
              <a:ext uri="{FF2B5EF4-FFF2-40B4-BE49-F238E27FC236}">
                <a16:creationId xmlns:a16="http://schemas.microsoft.com/office/drawing/2014/main" id="{0BCB3972-FDE2-40DE-947C-64D153CA0895}"/>
              </a:ext>
            </a:extLst>
          </p:cNvPr>
          <p:cNvSpPr/>
          <p:nvPr/>
        </p:nvSpPr>
        <p:spPr bwMode="auto">
          <a:xfrm>
            <a:off x="433138" y="3388895"/>
            <a:ext cx="4981074" cy="950494"/>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1" i="1" u="none" strike="noStrike" cap="none" normalizeH="0" baseline="0">
              <a:ln>
                <a:noFill/>
              </a:ln>
              <a:solidFill>
                <a:schemeClr val="bg1"/>
              </a:solidFill>
              <a:effectLst/>
              <a:latin typeface="Times New Roman" pitchFamily="18" charset="0"/>
            </a:endParaRPr>
          </a:p>
        </p:txBody>
      </p:sp>
      <p:sp>
        <p:nvSpPr>
          <p:cNvPr id="5" name="Retângulo 4">
            <a:extLst>
              <a:ext uri="{FF2B5EF4-FFF2-40B4-BE49-F238E27FC236}">
                <a16:creationId xmlns:a16="http://schemas.microsoft.com/office/drawing/2014/main" id="{7631B015-927B-45B9-9CC8-E4B56324B60E}"/>
              </a:ext>
            </a:extLst>
          </p:cNvPr>
          <p:cNvSpPr/>
          <p:nvPr/>
        </p:nvSpPr>
        <p:spPr bwMode="auto">
          <a:xfrm>
            <a:off x="1507958" y="733927"/>
            <a:ext cx="4058653" cy="950494"/>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3200" b="1" i="1" u="none" strike="noStrike" cap="none" normalizeH="0" baseline="0">
              <a:ln>
                <a:noFill/>
              </a:ln>
              <a:solidFill>
                <a:schemeClr val="bg1"/>
              </a:solidFill>
              <a:effectLst/>
              <a:latin typeface="Times New Roman" pitchFamily="18" charset="0"/>
            </a:endParaRPr>
          </a:p>
        </p:txBody>
      </p:sp>
      <p:sp>
        <p:nvSpPr>
          <p:cNvPr id="3" name="Espaço Reservado para Conteúdo 2">
            <a:extLst>
              <a:ext uri="{FF2B5EF4-FFF2-40B4-BE49-F238E27FC236}">
                <a16:creationId xmlns:a16="http://schemas.microsoft.com/office/drawing/2014/main" id="{E8276725-F88E-4477-A3DA-FDBBE89AAC6E}"/>
              </a:ext>
            </a:extLst>
          </p:cNvPr>
          <p:cNvSpPr>
            <a:spLocks noGrp="1"/>
          </p:cNvSpPr>
          <p:nvPr>
            <p:ph idx="1"/>
          </p:nvPr>
        </p:nvSpPr>
        <p:spPr>
          <a:xfrm>
            <a:off x="433137" y="782053"/>
            <a:ext cx="10972800" cy="4525963"/>
          </a:xfrm>
        </p:spPr>
        <p:txBody>
          <a:bodyPr/>
          <a:lstStyle/>
          <a:p>
            <a:pPr marL="0" indent="0" algn="ctr">
              <a:buNone/>
            </a:pPr>
            <a:r>
              <a:rPr lang="en-US" sz="5400" b="1" kern="1200" dirty="0"/>
              <a:t>URGÊNCIA é </a:t>
            </a:r>
            <a:r>
              <a:rPr lang="en-US" sz="5400" b="1" kern="1200" dirty="0" err="1"/>
              <a:t>definida</a:t>
            </a:r>
            <a:r>
              <a:rPr lang="en-US" sz="5400" b="1" kern="1200" dirty="0"/>
              <a:t> por </a:t>
            </a:r>
            <a:r>
              <a:rPr lang="en-US" sz="5400" b="1" kern="1200" dirty="0" err="1"/>
              <a:t>fatores</a:t>
            </a:r>
            <a:r>
              <a:rPr lang="en-US" sz="5400" b="1" kern="1200" dirty="0"/>
              <a:t> </a:t>
            </a:r>
            <a:r>
              <a:rPr lang="en-US" sz="5400" b="1" kern="1200" dirty="0" err="1"/>
              <a:t>externos</a:t>
            </a:r>
            <a:r>
              <a:rPr lang="en-US" sz="5400" b="1" kern="1200" dirty="0"/>
              <a:t>, </a:t>
            </a:r>
            <a:r>
              <a:rPr lang="en-US" sz="5400" b="1" kern="1200" dirty="0" err="1"/>
              <a:t>como</a:t>
            </a:r>
            <a:r>
              <a:rPr lang="en-US" sz="5400" b="1" kern="1200" dirty="0"/>
              <a:t> </a:t>
            </a:r>
            <a:r>
              <a:rPr lang="en-US" sz="5400" b="1" kern="1200" dirty="0" err="1"/>
              <a:t>prazos</a:t>
            </a:r>
            <a:r>
              <a:rPr lang="en-US" sz="5400" b="1" kern="1200" dirty="0"/>
              <a:t> de </a:t>
            </a:r>
            <a:r>
              <a:rPr lang="en-US" sz="5400" b="1" kern="1200" dirty="0" err="1"/>
              <a:t>entrega</a:t>
            </a:r>
            <a:r>
              <a:rPr lang="en-US" sz="5400" b="1" kern="1200" dirty="0"/>
              <a:t>.</a:t>
            </a:r>
          </a:p>
          <a:p>
            <a:pPr marL="0" indent="0" algn="ctr">
              <a:buNone/>
            </a:pPr>
            <a:r>
              <a:rPr lang="en-US" sz="5400" b="1" kern="1200" dirty="0"/>
              <a:t>IMPORTÂNCIA é um </a:t>
            </a:r>
            <a:r>
              <a:rPr lang="en-US" sz="5400" b="1" kern="1200" dirty="0" err="1"/>
              <a:t>exercício</a:t>
            </a:r>
            <a:r>
              <a:rPr lang="en-US" sz="5400" b="1" kern="1200" dirty="0"/>
              <a:t> de </a:t>
            </a:r>
            <a:r>
              <a:rPr lang="en-US" sz="5400" b="1" kern="1200" dirty="0" err="1"/>
              <a:t>introspecção</a:t>
            </a:r>
            <a:r>
              <a:rPr lang="en-US" sz="5400" b="1" kern="1200" dirty="0"/>
              <a:t>.</a:t>
            </a:r>
          </a:p>
          <a:p>
            <a:pPr marL="0" indent="0" algn="ctr">
              <a:buNone/>
            </a:pPr>
            <a:endParaRPr lang="en-US" sz="700" kern="1200" dirty="0"/>
          </a:p>
          <a:p>
            <a:pPr marL="0" indent="0" algn="ctr">
              <a:buNone/>
            </a:pPr>
            <a:r>
              <a:rPr lang="en-US" sz="3200" i="1" kern="1200" dirty="0"/>
              <a:t>O que </a:t>
            </a:r>
            <a:r>
              <a:rPr lang="en-US" sz="3200" i="1" kern="1200" dirty="0" err="1"/>
              <a:t>você</a:t>
            </a:r>
            <a:r>
              <a:rPr lang="en-US" sz="3200" i="1" kern="1200" dirty="0"/>
              <a:t> </a:t>
            </a:r>
            <a:r>
              <a:rPr lang="en-US" sz="3200" i="1" kern="1200" dirty="0" err="1"/>
              <a:t>considera</a:t>
            </a:r>
            <a:r>
              <a:rPr lang="en-US" sz="3200" i="1" kern="1200" dirty="0"/>
              <a:t> </a:t>
            </a:r>
            <a:r>
              <a:rPr lang="en-US" sz="3200" i="1" kern="1200" dirty="0" err="1"/>
              <a:t>importante</a:t>
            </a:r>
            <a:r>
              <a:rPr lang="en-US" sz="3200" i="1" kern="1200" dirty="0"/>
              <a:t> é </a:t>
            </a:r>
            <a:r>
              <a:rPr lang="en-US" sz="3200" i="1" kern="1200" dirty="0" err="1"/>
              <a:t>diferente</a:t>
            </a:r>
            <a:r>
              <a:rPr lang="en-US" sz="3200" i="1" kern="1200" dirty="0"/>
              <a:t> do que </a:t>
            </a:r>
            <a:r>
              <a:rPr lang="en-US" sz="3200" i="1" kern="1200" dirty="0" err="1"/>
              <a:t>outras</a:t>
            </a:r>
            <a:r>
              <a:rPr lang="en-US" sz="3200" i="1" kern="1200" dirty="0"/>
              <a:t> </a:t>
            </a:r>
            <a:r>
              <a:rPr lang="en-US" sz="3200" i="1" kern="1200" dirty="0" err="1"/>
              <a:t>pessoas</a:t>
            </a:r>
            <a:r>
              <a:rPr lang="en-US" sz="3200" i="1" kern="1200" dirty="0"/>
              <a:t> </a:t>
            </a:r>
            <a:r>
              <a:rPr lang="en-US" sz="3200" i="1" kern="1200" dirty="0" err="1"/>
              <a:t>consideram</a:t>
            </a:r>
            <a:r>
              <a:rPr lang="en-US" sz="3200" i="1" kern="1200" dirty="0"/>
              <a:t> </a:t>
            </a:r>
            <a:r>
              <a:rPr lang="en-US" sz="3200" i="1" kern="1200" dirty="0" err="1"/>
              <a:t>importante</a:t>
            </a:r>
            <a:r>
              <a:rPr lang="en-US" sz="3200" i="1" kern="1200" dirty="0"/>
              <a:t>.</a:t>
            </a:r>
          </a:p>
          <a:p>
            <a:pPr marL="0" indent="0">
              <a:buNone/>
            </a:pPr>
            <a:endParaRPr lang="pt-BR" dirty="0"/>
          </a:p>
        </p:txBody>
      </p:sp>
    </p:spTree>
    <p:extLst>
      <p:ext uri="{BB962C8B-B14F-4D97-AF65-F5344CB8AC3E}">
        <p14:creationId xmlns:p14="http://schemas.microsoft.com/office/powerpoint/2010/main" val="1982079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aixaDeTexto 3">
            <a:extLst>
              <a:ext uri="{FF2B5EF4-FFF2-40B4-BE49-F238E27FC236}">
                <a16:creationId xmlns:a16="http://schemas.microsoft.com/office/drawing/2014/main" id="{5722EC30-43CB-4671-ADA9-AE39F2C9EFE4}"/>
              </a:ext>
            </a:extLst>
          </p:cNvPr>
          <p:cNvSpPr txBox="1">
            <a:spLocks noChangeArrowheads="1"/>
          </p:cNvSpPr>
          <p:nvPr/>
        </p:nvSpPr>
        <p:spPr bwMode="auto">
          <a:xfrm>
            <a:off x="1122363" y="3492500"/>
            <a:ext cx="5811837" cy="177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sz="3200" b="1" i="1">
                <a:solidFill>
                  <a:schemeClr val="bg1"/>
                </a:solidFill>
                <a:latin typeface="Times New Roman" panose="02020603050405020304" pitchFamily="18" charset="0"/>
              </a:defRPr>
            </a:lvl1pPr>
            <a:lvl2pPr defTabSz="1217613">
              <a:defRPr sz="3200" b="1" i="1">
                <a:solidFill>
                  <a:schemeClr val="bg1"/>
                </a:solidFill>
                <a:latin typeface="Times New Roman" panose="02020603050405020304" pitchFamily="18" charset="0"/>
              </a:defRPr>
            </a:lvl2pPr>
            <a:lvl3pPr defTabSz="1217613">
              <a:defRPr sz="3200" b="1" i="1">
                <a:solidFill>
                  <a:schemeClr val="bg1"/>
                </a:solidFill>
                <a:latin typeface="Times New Roman" panose="02020603050405020304" pitchFamily="18" charset="0"/>
              </a:defRPr>
            </a:lvl3pPr>
            <a:lvl4pPr defTabSz="1217613">
              <a:defRPr sz="3200" b="1" i="1">
                <a:solidFill>
                  <a:schemeClr val="bg1"/>
                </a:solidFill>
                <a:latin typeface="Times New Roman" panose="02020603050405020304" pitchFamily="18" charset="0"/>
              </a:defRPr>
            </a:lvl4pPr>
            <a:lvl5pPr defTabSz="1217613">
              <a:defRPr sz="3200" b="1" i="1">
                <a:solidFill>
                  <a:schemeClr val="bg1"/>
                </a:solidFill>
                <a:latin typeface="Times New Roman" panose="02020603050405020304" pitchFamily="18" charset="0"/>
              </a:defRPr>
            </a:lvl5pPr>
            <a:lvl6pPr marL="2281238" indent="1588" defTabSz="1217613" eaLnBrk="0" fontAlgn="base" hangingPunct="0">
              <a:spcBef>
                <a:spcPct val="0"/>
              </a:spcBef>
              <a:spcAft>
                <a:spcPct val="0"/>
              </a:spcAft>
              <a:defRPr sz="3200" b="1" i="1">
                <a:solidFill>
                  <a:schemeClr val="bg1"/>
                </a:solidFill>
                <a:latin typeface="Times New Roman" panose="02020603050405020304" pitchFamily="18" charset="0"/>
              </a:defRPr>
            </a:lvl6pPr>
            <a:lvl7pPr marL="2738438" indent="1588" defTabSz="1217613" eaLnBrk="0" fontAlgn="base" hangingPunct="0">
              <a:spcBef>
                <a:spcPct val="0"/>
              </a:spcBef>
              <a:spcAft>
                <a:spcPct val="0"/>
              </a:spcAft>
              <a:defRPr sz="3200" b="1" i="1">
                <a:solidFill>
                  <a:schemeClr val="bg1"/>
                </a:solidFill>
                <a:latin typeface="Times New Roman" panose="02020603050405020304" pitchFamily="18" charset="0"/>
              </a:defRPr>
            </a:lvl7pPr>
            <a:lvl8pPr marL="3195638" indent="1588" defTabSz="1217613" eaLnBrk="0" fontAlgn="base" hangingPunct="0">
              <a:spcBef>
                <a:spcPct val="0"/>
              </a:spcBef>
              <a:spcAft>
                <a:spcPct val="0"/>
              </a:spcAft>
              <a:defRPr sz="3200" b="1" i="1">
                <a:solidFill>
                  <a:schemeClr val="bg1"/>
                </a:solidFill>
                <a:latin typeface="Times New Roman" panose="02020603050405020304" pitchFamily="18" charset="0"/>
              </a:defRPr>
            </a:lvl8pPr>
            <a:lvl9pPr marL="3652838" indent="1588" defTabSz="1217613" eaLnBrk="0" fontAlgn="base" hangingPunct="0">
              <a:spcBef>
                <a:spcPct val="0"/>
              </a:spcBef>
              <a:spcAft>
                <a:spcPct val="0"/>
              </a:spcAft>
              <a:defRPr sz="3200" b="1" i="1">
                <a:solidFill>
                  <a:schemeClr val="bg1"/>
                </a:solidFill>
                <a:latin typeface="Times New Roman" panose="02020603050405020304" pitchFamily="18" charset="0"/>
              </a:defRPr>
            </a:lvl9pPr>
          </a:lstStyle>
          <a:p>
            <a:pPr eaLnBrk="1" hangingPunct="1">
              <a:lnSpc>
                <a:spcPct val="70000"/>
              </a:lnSpc>
              <a:defRPr/>
            </a:pPr>
            <a:r>
              <a:rPr lang="pt-BR" altLang="pt-BR" sz="6000" i="0" dirty="0">
                <a:solidFill>
                  <a:schemeClr val="tx1"/>
                </a:solidFill>
                <a:effectLst>
                  <a:outerShdw blurRad="38100" dist="38100" dir="2700000" algn="tl">
                    <a:srgbClr val="000000">
                      <a:alpha val="43137"/>
                    </a:srgbClr>
                  </a:outerShdw>
                </a:effectLst>
                <a:latin typeface="Arial Narrow" panose="020B0606020202030204" pitchFamily="34" charset="0"/>
              </a:rPr>
              <a:t>O Urgente e o Importante</a:t>
            </a:r>
            <a:endParaRPr lang="pt-BR" altLang="pt-BR" sz="3600" i="0" dirty="0">
              <a:solidFill>
                <a:schemeClr val="tx1"/>
              </a:solidFill>
              <a:effectLst>
                <a:outerShdw blurRad="38100" dist="38100" dir="2700000" algn="tl">
                  <a:srgbClr val="000000">
                    <a:alpha val="43137"/>
                  </a:srgbClr>
                </a:outerShdw>
              </a:effectLst>
              <a:latin typeface="Arial Narrow" panose="020B0606020202030204" pitchFamily="34" charset="0"/>
            </a:endParaRPr>
          </a:p>
          <a:p>
            <a:pPr eaLnBrk="1" hangingPunct="1">
              <a:lnSpc>
                <a:spcPct val="70000"/>
              </a:lnSpc>
              <a:defRPr/>
            </a:pPr>
            <a:endParaRPr lang="pt-BR" altLang="pt-BR" sz="1800" i="0" dirty="0">
              <a:solidFill>
                <a:schemeClr val="tx1"/>
              </a:solidFill>
              <a:effectLst>
                <a:outerShdw blurRad="38100" dist="38100" dir="2700000" algn="tl">
                  <a:srgbClr val="000000">
                    <a:alpha val="43137"/>
                  </a:srgbClr>
                </a:outerShdw>
              </a:effectLst>
              <a:latin typeface="Arial Narrow" panose="020B0606020202030204" pitchFamily="34" charset="0"/>
            </a:endParaRPr>
          </a:p>
          <a:p>
            <a:pPr eaLnBrk="1" hangingPunct="1">
              <a:lnSpc>
                <a:spcPct val="70000"/>
              </a:lnSpc>
              <a:defRPr/>
            </a:pPr>
            <a:r>
              <a:rPr lang="pt-BR" altLang="pt-BR" sz="1800" i="0" dirty="0">
                <a:solidFill>
                  <a:schemeClr val="tx1"/>
                </a:solidFill>
                <a:effectLst>
                  <a:outerShdw blurRad="38100" dist="38100" dir="2700000" algn="tl">
                    <a:srgbClr val="000000">
                      <a:alpha val="43137"/>
                    </a:srgbClr>
                  </a:outerShdw>
                </a:effectLst>
                <a:latin typeface="Arial Narrow" panose="020B0606020202030204" pitchFamily="34" charset="0"/>
              </a:rPr>
              <a:t>com Luciano Pires</a:t>
            </a:r>
          </a:p>
        </p:txBody>
      </p:sp>
      <p:pic>
        <p:nvPicPr>
          <p:cNvPr id="5123" name="Imagem 18">
            <a:extLst>
              <a:ext uri="{FF2B5EF4-FFF2-40B4-BE49-F238E27FC236}">
                <a16:creationId xmlns:a16="http://schemas.microsoft.com/office/drawing/2014/main" id="{E72BA6EA-178E-4795-88DD-9F8CE1DCDE44}"/>
              </a:ext>
            </a:extLst>
          </p:cNvPr>
          <p:cNvPicPr>
            <a:picLocks noChangeAspect="1"/>
          </p:cNvPicPr>
          <p:nvPr/>
        </p:nvPicPr>
        <p:blipFill>
          <a:blip r:embed="rId3"/>
          <a:srcRect/>
          <a:stretch>
            <a:fillRect/>
          </a:stretch>
        </p:blipFill>
        <p:spPr bwMode="auto">
          <a:xfrm>
            <a:off x="922338" y="322263"/>
            <a:ext cx="4803775" cy="2886075"/>
          </a:xfrm>
          <a:prstGeom prst="rect">
            <a:avLst/>
          </a:prstGeom>
          <a:noFill/>
          <a:ln>
            <a:noFill/>
          </a:ln>
          <a:effectLst>
            <a:outerShdw blurRad="203200" dist="38100" dir="2700000" algn="tl"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4">
            <a:extLst>
              <a:ext uri="{FF2B5EF4-FFF2-40B4-BE49-F238E27FC236}">
                <a16:creationId xmlns:a16="http://schemas.microsoft.com/office/drawing/2014/main" id="{11ED7863-5D72-4406-A876-AEE229273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55575">
            <a:off x="6296463" y="-762719"/>
            <a:ext cx="6637324" cy="10745294"/>
          </a:xfrm>
          <a:prstGeom prst="rect">
            <a:avLst/>
          </a:prstGeom>
        </p:spPr>
      </p:pic>
    </p:spTree>
    <p:extLst>
      <p:ext uri="{BB962C8B-B14F-4D97-AF65-F5344CB8AC3E}">
        <p14:creationId xmlns:p14="http://schemas.microsoft.com/office/powerpoint/2010/main" val="324089015"/>
      </p:ext>
    </p:extLst>
  </p:cSld>
  <p:clrMapOvr>
    <a:masterClrMapping/>
  </p:clrMapOvr>
  <p:transition spd="med">
    <p:fade/>
  </p:transition>
</p:sld>
</file>

<file path=ppt/theme/theme1.xml><?xml version="1.0" encoding="utf-8"?>
<a:theme xmlns:a="http://schemas.openxmlformats.org/drawingml/2006/main" name="3_Brazil_RJimenez">
  <a:themeElements>
    <a:clrScheme name="">
      <a:dk1>
        <a:srgbClr val="FFFFFF"/>
      </a:dk1>
      <a:lt1>
        <a:srgbClr val="FFFFFF"/>
      </a:lt1>
      <a:dk2>
        <a:srgbClr val="735900"/>
      </a:dk2>
      <a:lt2>
        <a:srgbClr val="DCAF00"/>
      </a:lt2>
      <a:accent1>
        <a:srgbClr val="FAFD00"/>
      </a:accent1>
      <a:accent2>
        <a:srgbClr val="FE9B03"/>
      </a:accent2>
      <a:accent3>
        <a:srgbClr val="BCB5AA"/>
      </a:accent3>
      <a:accent4>
        <a:srgbClr val="DADADA"/>
      </a:accent4>
      <a:accent5>
        <a:srgbClr val="FCFEAA"/>
      </a:accent5>
      <a:accent6>
        <a:srgbClr val="E68C02"/>
      </a:accent6>
      <a:hlink>
        <a:srgbClr val="000000"/>
      </a:hlink>
      <a:folHlink>
        <a:srgbClr val="618FFD"/>
      </a:folHlink>
    </a:clrScheme>
    <a:fontScheme name="Brazil_RJimenez">
      <a:majorFont>
        <a:latin typeface="Tahoma"/>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Brazil_RJimenez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razil_RJimenez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razil_RJimenez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razil_RJimenez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azil_RJimenez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razil_RJimenez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razil_RJimenez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7082</TotalTime>
  <Words>2832</Words>
  <Application>Microsoft Office PowerPoint</Application>
  <PresentationFormat>Widescreen</PresentationFormat>
  <Paragraphs>375</Paragraphs>
  <Slides>32</Slides>
  <Notes>29</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32</vt:i4>
      </vt:variant>
    </vt:vector>
  </HeadingPairs>
  <TitlesOfParts>
    <vt:vector size="40" baseType="lpstr">
      <vt:lpstr>Arial</vt:lpstr>
      <vt:lpstr>Arial Narrow</vt:lpstr>
      <vt:lpstr>Calibri</vt:lpstr>
      <vt:lpstr>CommonBullets</vt:lpstr>
      <vt:lpstr>Open Sans</vt:lpstr>
      <vt:lpstr>Tahoma</vt:lpstr>
      <vt:lpstr>Times New Roman</vt:lpstr>
      <vt:lpstr>3_Brazil_RJimenez</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Luciano</dc:creator>
  <cp:lastModifiedBy>Master</cp:lastModifiedBy>
  <cp:revision>38</cp:revision>
  <dcterms:created xsi:type="dcterms:W3CDTF">2018-01-17T18:33:19Z</dcterms:created>
  <dcterms:modified xsi:type="dcterms:W3CDTF">2018-07-21T16:09:02Z</dcterms:modified>
</cp:coreProperties>
</file>